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2" r:id="rId2"/>
    <p:sldId id="276" r:id="rId3"/>
    <p:sldId id="288" r:id="rId4"/>
    <p:sldId id="294" r:id="rId5"/>
    <p:sldId id="258" r:id="rId6"/>
    <p:sldId id="275" r:id="rId7"/>
    <p:sldId id="261" r:id="rId8"/>
    <p:sldId id="262" r:id="rId9"/>
    <p:sldId id="260" r:id="rId10"/>
    <p:sldId id="289" r:id="rId11"/>
    <p:sldId id="290" r:id="rId12"/>
    <p:sldId id="259" r:id="rId13"/>
    <p:sldId id="278" r:id="rId14"/>
    <p:sldId id="279" r:id="rId15"/>
    <p:sldId id="280" r:id="rId16"/>
    <p:sldId id="283" r:id="rId17"/>
    <p:sldId id="284" r:id="rId18"/>
    <p:sldId id="285" r:id="rId19"/>
    <p:sldId id="286" r:id="rId20"/>
    <p:sldId id="281" r:id="rId21"/>
    <p:sldId id="282" r:id="rId22"/>
    <p:sldId id="263" r:id="rId23"/>
    <p:sldId id="264" r:id="rId24"/>
    <p:sldId id="277" r:id="rId25"/>
    <p:sldId id="265" r:id="rId26"/>
    <p:sldId id="266" r:id="rId27"/>
    <p:sldId id="268" r:id="rId28"/>
    <p:sldId id="269" r:id="rId29"/>
    <p:sldId id="270" r:id="rId30"/>
    <p:sldId id="271" r:id="rId31"/>
    <p:sldId id="272" r:id="rId32"/>
    <p:sldId id="273" r:id="rId33"/>
    <p:sldId id="274" r:id="rId34"/>
    <p:sldId id="291"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F41DB0-FBE0-4773-88EE-6D33B86415CC}" type="datetimeFigureOut">
              <a:rPr lang="en-US" smtClean="0"/>
              <a:t>5/25/2011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F116F-C4A2-4F71-84E0-A8358659A50E}" type="slidenum">
              <a:rPr lang="en-US" smtClean="0"/>
              <a:t>‹#›</a:t>
            </a:fld>
            <a:endParaRPr lang="en-US"/>
          </a:p>
        </p:txBody>
      </p:sp>
    </p:spTree>
    <p:extLst>
      <p:ext uri="{BB962C8B-B14F-4D97-AF65-F5344CB8AC3E}">
        <p14:creationId xmlns:p14="http://schemas.microsoft.com/office/powerpoint/2010/main" val="46529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116F-C4A2-4F71-84E0-A8358659A50E}" type="slidenum">
              <a:rPr lang="en-US" smtClean="0"/>
              <a:t>27</a:t>
            </a:fld>
            <a:endParaRPr lang="en-US"/>
          </a:p>
        </p:txBody>
      </p:sp>
    </p:spTree>
    <p:extLst>
      <p:ext uri="{BB962C8B-B14F-4D97-AF65-F5344CB8AC3E}">
        <p14:creationId xmlns:p14="http://schemas.microsoft.com/office/powerpoint/2010/main" val="69434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116F-C4A2-4F71-84E0-A8358659A50E}" type="slidenum">
              <a:rPr lang="en-US" smtClean="0"/>
              <a:t>28</a:t>
            </a:fld>
            <a:endParaRPr lang="en-US"/>
          </a:p>
        </p:txBody>
      </p:sp>
    </p:spTree>
    <p:extLst>
      <p:ext uri="{BB962C8B-B14F-4D97-AF65-F5344CB8AC3E}">
        <p14:creationId xmlns:p14="http://schemas.microsoft.com/office/powerpoint/2010/main" val="69434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116F-C4A2-4F71-84E0-A8358659A50E}" type="slidenum">
              <a:rPr lang="en-US" smtClean="0"/>
              <a:t>29</a:t>
            </a:fld>
            <a:endParaRPr lang="en-US"/>
          </a:p>
        </p:txBody>
      </p:sp>
    </p:spTree>
    <p:extLst>
      <p:ext uri="{BB962C8B-B14F-4D97-AF65-F5344CB8AC3E}">
        <p14:creationId xmlns:p14="http://schemas.microsoft.com/office/powerpoint/2010/main" val="69434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116F-C4A2-4F71-84E0-A8358659A50E}" type="slidenum">
              <a:rPr lang="en-US" smtClean="0"/>
              <a:t>30</a:t>
            </a:fld>
            <a:endParaRPr lang="en-US"/>
          </a:p>
        </p:txBody>
      </p:sp>
    </p:spTree>
    <p:extLst>
      <p:ext uri="{BB962C8B-B14F-4D97-AF65-F5344CB8AC3E}">
        <p14:creationId xmlns:p14="http://schemas.microsoft.com/office/powerpoint/2010/main" val="69434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116F-C4A2-4F71-84E0-A8358659A50E}" type="slidenum">
              <a:rPr lang="en-US" smtClean="0"/>
              <a:t>31</a:t>
            </a:fld>
            <a:endParaRPr lang="en-US"/>
          </a:p>
        </p:txBody>
      </p:sp>
    </p:spTree>
    <p:extLst>
      <p:ext uri="{BB962C8B-B14F-4D97-AF65-F5344CB8AC3E}">
        <p14:creationId xmlns:p14="http://schemas.microsoft.com/office/powerpoint/2010/main" val="69434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116F-C4A2-4F71-84E0-A8358659A50E}" type="slidenum">
              <a:rPr lang="en-US" smtClean="0"/>
              <a:t>32</a:t>
            </a:fld>
            <a:endParaRPr lang="en-US"/>
          </a:p>
        </p:txBody>
      </p:sp>
    </p:spTree>
    <p:extLst>
      <p:ext uri="{BB962C8B-B14F-4D97-AF65-F5344CB8AC3E}">
        <p14:creationId xmlns:p14="http://schemas.microsoft.com/office/powerpoint/2010/main" val="69434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116F-C4A2-4F71-84E0-A8358659A50E}" type="slidenum">
              <a:rPr lang="en-US" smtClean="0"/>
              <a:t>33</a:t>
            </a:fld>
            <a:endParaRPr lang="en-US"/>
          </a:p>
        </p:txBody>
      </p:sp>
    </p:spTree>
    <p:extLst>
      <p:ext uri="{BB962C8B-B14F-4D97-AF65-F5344CB8AC3E}">
        <p14:creationId xmlns:p14="http://schemas.microsoft.com/office/powerpoint/2010/main" val="69434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116F-C4A2-4F71-84E0-A8358659A50E}" type="slidenum">
              <a:rPr lang="en-US" smtClean="0"/>
              <a:t>34</a:t>
            </a:fld>
            <a:endParaRPr lang="en-US"/>
          </a:p>
        </p:txBody>
      </p:sp>
    </p:spTree>
    <p:extLst>
      <p:ext uri="{BB962C8B-B14F-4D97-AF65-F5344CB8AC3E}">
        <p14:creationId xmlns:p14="http://schemas.microsoft.com/office/powerpoint/2010/main" val="69434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F116F-C4A2-4F71-84E0-A8358659A50E}" type="slidenum">
              <a:rPr lang="en-US" smtClean="0"/>
              <a:t>35</a:t>
            </a:fld>
            <a:endParaRPr lang="en-US"/>
          </a:p>
        </p:txBody>
      </p:sp>
    </p:spTree>
    <p:extLst>
      <p:ext uri="{BB962C8B-B14F-4D97-AF65-F5344CB8AC3E}">
        <p14:creationId xmlns:p14="http://schemas.microsoft.com/office/powerpoint/2010/main" val="270703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942DF0-99BD-4F14-898A-48E2AEBF007F}" type="datetimeFigureOut">
              <a:rPr lang="en-US" smtClean="0"/>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108875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42DF0-99BD-4F14-898A-48E2AEBF007F}" type="datetimeFigureOut">
              <a:rPr lang="en-US" smtClean="0"/>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253160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42DF0-99BD-4F14-898A-48E2AEBF007F}" type="datetimeFigureOut">
              <a:rPr lang="en-US" smtClean="0"/>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191596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42DF0-99BD-4F14-898A-48E2AEBF007F}" type="datetimeFigureOut">
              <a:rPr lang="en-US" smtClean="0"/>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36314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942DF0-99BD-4F14-898A-48E2AEBF007F}" type="datetimeFigureOut">
              <a:rPr lang="en-US" smtClean="0"/>
              <a:t>5/25/2011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143789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942DF0-99BD-4F14-898A-48E2AEBF007F}" type="datetimeFigureOut">
              <a:rPr lang="en-US" smtClean="0"/>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329850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942DF0-99BD-4F14-898A-48E2AEBF007F}" type="datetimeFigureOut">
              <a:rPr lang="en-US" smtClean="0"/>
              <a:t>5/25/2011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236992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942DF0-99BD-4F14-898A-48E2AEBF007F}" type="datetimeFigureOut">
              <a:rPr lang="en-US" smtClean="0"/>
              <a:t>5/25/2011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391010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42DF0-99BD-4F14-898A-48E2AEBF007F}" type="datetimeFigureOut">
              <a:rPr lang="en-US" smtClean="0"/>
              <a:t>5/25/2011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241409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42DF0-99BD-4F14-898A-48E2AEBF007F}" type="datetimeFigureOut">
              <a:rPr lang="en-US" smtClean="0"/>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283967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42DF0-99BD-4F14-898A-48E2AEBF007F}" type="datetimeFigureOut">
              <a:rPr lang="en-US" smtClean="0"/>
              <a:t>5/25/2011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A4FE2-7647-4603-88B3-A30FF5F120FA}" type="slidenum">
              <a:rPr lang="en-US" smtClean="0"/>
              <a:t>‹#›</a:t>
            </a:fld>
            <a:endParaRPr lang="en-US"/>
          </a:p>
        </p:txBody>
      </p:sp>
    </p:spTree>
    <p:extLst>
      <p:ext uri="{BB962C8B-B14F-4D97-AF65-F5344CB8AC3E}">
        <p14:creationId xmlns:p14="http://schemas.microsoft.com/office/powerpoint/2010/main" val="71072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42DF0-99BD-4F14-898A-48E2AEBF007F}" type="datetimeFigureOut">
              <a:rPr lang="en-US" smtClean="0"/>
              <a:t>5/25/2011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A4FE2-7647-4603-88B3-A30FF5F120FA}" type="slidenum">
              <a:rPr lang="en-US" smtClean="0"/>
              <a:t>‹#›</a:t>
            </a:fld>
            <a:endParaRPr lang="en-US"/>
          </a:p>
        </p:txBody>
      </p:sp>
    </p:spTree>
    <p:extLst>
      <p:ext uri="{BB962C8B-B14F-4D97-AF65-F5344CB8AC3E}">
        <p14:creationId xmlns:p14="http://schemas.microsoft.com/office/powerpoint/2010/main" val="231743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066800"/>
            <a:ext cx="7848600" cy="4267200"/>
          </a:xfrm>
        </p:spPr>
        <p:txBody>
          <a:bodyPr>
            <a:noAutofit/>
          </a:bodyPr>
          <a:lstStyle/>
          <a:p>
            <a:r>
              <a:rPr lang="en-US" sz="5400" b="1" dirty="0" smtClean="0"/>
              <a:t>Nation </a:t>
            </a:r>
            <a:r>
              <a:rPr lang="en-US" sz="5400" b="1" dirty="0"/>
              <a:t>of </a:t>
            </a:r>
            <a:r>
              <a:rPr lang="en-US" sz="5400" b="1" dirty="0" smtClean="0"/>
              <a:t>Neighbors</a:t>
            </a:r>
            <a:br>
              <a:rPr lang="en-US" sz="5400" b="1" dirty="0" smtClean="0"/>
            </a:br>
            <a:r>
              <a:rPr lang="en-US" sz="5400" b="1" dirty="0" smtClean="0"/>
              <a:t/>
            </a:r>
            <a:br>
              <a:rPr lang="en-US" sz="5400" b="1" dirty="0" smtClean="0"/>
            </a:br>
            <a:r>
              <a:rPr lang="en-US" b="1" dirty="0" smtClean="0"/>
              <a:t>PJ Rey </a:t>
            </a:r>
            <a:br>
              <a:rPr lang="en-US" b="1" dirty="0" smtClean="0"/>
            </a:br>
            <a:r>
              <a:rPr lang="en-US" b="1" dirty="0" smtClean="0"/>
              <a:t/>
            </a:r>
            <a:br>
              <a:rPr lang="en-US" b="1" dirty="0" smtClean="0"/>
            </a:br>
            <a:r>
              <a:rPr lang="en-US" sz="4000" b="1" dirty="0" smtClean="0"/>
              <a:t>University of Maryland</a:t>
            </a:r>
            <a:br>
              <a:rPr lang="en-US" sz="4000" b="1" dirty="0" smtClean="0"/>
            </a:br>
            <a:r>
              <a:rPr lang="en-US" sz="3600" b="1" dirty="0" smtClean="0"/>
              <a:t>pjrey.socy@gmail.com</a:t>
            </a:r>
            <a:r>
              <a:rPr lang="en-US" sz="5400" b="1" dirty="0" smtClean="0"/>
              <a:t/>
            </a:r>
            <a:br>
              <a:rPr lang="en-US" sz="5400" b="1" dirty="0" smtClean="0"/>
            </a:br>
            <a:endParaRPr lang="en-US" sz="5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6" name="Picture 5" descr="HCIL_logo_small_no border.gif"/>
          <p:cNvPicPr>
            <a:picLocks noChangeAspect="1"/>
          </p:cNvPicPr>
          <p:nvPr/>
        </p:nvPicPr>
        <p:blipFill>
          <a:blip r:embed="rId4" cstate="print"/>
          <a:stretch>
            <a:fillRect/>
          </a:stretch>
        </p:blipFill>
        <p:spPr>
          <a:xfrm>
            <a:off x="7696200" y="4953000"/>
            <a:ext cx="1072793" cy="1066800"/>
          </a:xfrm>
          <a:prstGeom prst="rect">
            <a:avLst/>
          </a:prstGeom>
        </p:spPr>
      </p:pic>
    </p:spTree>
    <p:extLst>
      <p:ext uri="{BB962C8B-B14F-4D97-AF65-F5344CB8AC3E}">
        <p14:creationId xmlns:p14="http://schemas.microsoft.com/office/powerpoint/2010/main" val="4172682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066800"/>
            <a:ext cx="7848600" cy="4267200"/>
          </a:xfrm>
        </p:spPr>
        <p:txBody>
          <a:bodyPr>
            <a:noAutofit/>
          </a:bodyPr>
          <a:lstStyle/>
          <a:p>
            <a:r>
              <a:rPr lang="en-US" sz="5400" b="1" dirty="0"/>
              <a:t>Nation of Neighbors: </a:t>
            </a: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endParaRPr lang="en-US" sz="5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Tree>
    <p:extLst>
      <p:ext uri="{BB962C8B-B14F-4D97-AF65-F5344CB8AC3E}">
        <p14:creationId xmlns:p14="http://schemas.microsoft.com/office/powerpoint/2010/main" val="3868360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066800"/>
            <a:ext cx="7848600" cy="4267200"/>
          </a:xfrm>
        </p:spPr>
        <p:txBody>
          <a:bodyPr>
            <a:noAutofit/>
          </a:bodyPr>
          <a:lstStyle/>
          <a:p>
            <a:r>
              <a:rPr lang="en-US" sz="5400" b="1" dirty="0" smtClean="0"/>
              <a:t/>
            </a:r>
            <a:br>
              <a:rPr lang="en-US" sz="5400" b="1" dirty="0" smtClean="0"/>
            </a:br>
            <a:r>
              <a:rPr lang="en-US" sz="5400" b="1" dirty="0" smtClean="0"/>
              <a:t/>
            </a:r>
            <a:br>
              <a:rPr lang="en-US" sz="5400" b="1" dirty="0" smtClean="0"/>
            </a:br>
            <a:r>
              <a:rPr lang="en-US" sz="5400" b="1" dirty="0" smtClean="0"/>
              <a:t>Nation </a:t>
            </a:r>
            <a:r>
              <a:rPr lang="en-US" sz="5400" b="1" dirty="0"/>
              <a:t>of Neighbors</a:t>
            </a:r>
            <a:r>
              <a:rPr lang="en-US" sz="5400" b="1" dirty="0" smtClean="0"/>
              <a:t>:</a:t>
            </a:r>
            <a:br>
              <a:rPr lang="en-US" sz="5400" b="1" dirty="0" smtClean="0"/>
            </a:br>
            <a:r>
              <a:rPr lang="en-US" sz="5400" b="1" dirty="0"/>
              <a:t/>
            </a:r>
            <a:br>
              <a:rPr lang="en-US" sz="5400" b="1" dirty="0"/>
            </a:br>
            <a:r>
              <a:rPr lang="en-US" sz="5400" b="1" dirty="0" smtClean="0"/>
              <a:t>User Motivations</a:t>
            </a:r>
            <a:br>
              <a:rPr lang="en-US" sz="5400" b="1" dirty="0" smtClean="0"/>
            </a:br>
            <a:r>
              <a:rPr lang="en-US" sz="5400" b="1" dirty="0"/>
              <a:t/>
            </a:r>
            <a:br>
              <a:rPr lang="en-US" sz="5400" b="1" dirty="0"/>
            </a:br>
            <a:r>
              <a:rPr lang="en-US" sz="5400" b="1" dirty="0" smtClean="0"/>
              <a:t/>
            </a:r>
            <a:br>
              <a:rPr lang="en-US" sz="5400" b="1" dirty="0" smtClean="0"/>
            </a:br>
            <a:endParaRPr lang="en-US" sz="5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Tree>
    <p:extLst>
      <p:ext uri="{BB962C8B-B14F-4D97-AF65-F5344CB8AC3E}">
        <p14:creationId xmlns:p14="http://schemas.microsoft.com/office/powerpoint/2010/main" val="167261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Invitation Experiment</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2806922"/>
          </a:xfrm>
          <a:prstGeom prst="rect">
            <a:avLst/>
          </a:prstGeom>
          <a:noFill/>
        </p:spPr>
        <p:txBody>
          <a:bodyPr wrap="square" rtlCol="0">
            <a:spAutoFit/>
          </a:bodyPr>
          <a:lstStyle/>
          <a:p>
            <a:pPr>
              <a:spcBef>
                <a:spcPct val="20000"/>
              </a:spcBef>
              <a:buClr>
                <a:srgbClr val="F5032B"/>
              </a:buClr>
              <a:buSzPct val="140000"/>
              <a:buFontTx/>
              <a:buChar char="•"/>
              <a:defRPr/>
            </a:pPr>
            <a:r>
              <a:rPr lang="en-US" b="1" dirty="0">
                <a:latin typeface="Arial" pitchFamily="34" charset="0"/>
                <a:cs typeface="Arial" pitchFamily="34" charset="0"/>
              </a:rPr>
              <a:t>Two goals</a:t>
            </a:r>
            <a:r>
              <a:rPr lang="en-US" b="1" dirty="0" smtClean="0">
                <a:latin typeface="Arial" pitchFamily="34" charset="0"/>
                <a:cs typeface="Arial" pitchFamily="34" charset="0"/>
              </a:rPr>
              <a:t>:</a:t>
            </a:r>
          </a:p>
          <a:p>
            <a:pPr>
              <a:spcBef>
                <a:spcPct val="20000"/>
              </a:spcBef>
              <a:buClr>
                <a:srgbClr val="F5032B"/>
              </a:buClr>
              <a:buSzPct val="140000"/>
              <a:buFontTx/>
              <a:buChar char="•"/>
              <a:defRPr/>
            </a:pPr>
            <a:endParaRPr lang="en-US" dirty="0">
              <a:latin typeface="Arial" pitchFamily="34" charset="0"/>
              <a:cs typeface="Arial" pitchFamily="34" charset="0"/>
            </a:endParaRPr>
          </a:p>
          <a:p>
            <a:pPr lvl="1">
              <a:spcBef>
                <a:spcPct val="20000"/>
              </a:spcBef>
              <a:buClr>
                <a:srgbClr val="DC0000"/>
              </a:buClr>
              <a:buSzPct val="120000"/>
              <a:buFontTx/>
              <a:buChar char="•"/>
              <a:defRPr/>
            </a:pPr>
            <a:r>
              <a:rPr lang="en-US" sz="2400" dirty="0" smtClean="0">
                <a:latin typeface="Arial" pitchFamily="34" charset="0"/>
                <a:cs typeface="Arial" pitchFamily="34" charset="0"/>
              </a:rPr>
              <a:t>Orient </a:t>
            </a:r>
            <a:r>
              <a:rPr lang="en-US" sz="2400" dirty="0">
                <a:latin typeface="Arial" pitchFamily="34" charset="0"/>
                <a:cs typeface="Arial" pitchFamily="34" charset="0"/>
              </a:rPr>
              <a:t>invitation email to maximize </a:t>
            </a:r>
            <a:r>
              <a:rPr lang="en-US" sz="2400" dirty="0" smtClean="0">
                <a:latin typeface="Arial" pitchFamily="34" charset="0"/>
                <a:cs typeface="Arial" pitchFamily="34" charset="0"/>
              </a:rPr>
              <a:t>acceptance</a:t>
            </a:r>
            <a:endParaRPr lang="en-US" sz="2400" dirty="0">
              <a:latin typeface="Arial" pitchFamily="34" charset="0"/>
              <a:cs typeface="Arial" pitchFamily="34" charset="0"/>
            </a:endParaRPr>
          </a:p>
          <a:p>
            <a:pPr lvl="1">
              <a:spcBef>
                <a:spcPct val="20000"/>
              </a:spcBef>
              <a:buClr>
                <a:srgbClr val="DC0000"/>
              </a:buClr>
              <a:buSzPct val="120000"/>
              <a:buFontTx/>
              <a:buChar char="•"/>
              <a:defRPr/>
            </a:pPr>
            <a:endParaRPr lang="en-US" sz="2400" dirty="0" smtClean="0">
              <a:latin typeface="Arial" pitchFamily="34" charset="0"/>
              <a:cs typeface="Arial" pitchFamily="34" charset="0"/>
            </a:endParaRPr>
          </a:p>
          <a:p>
            <a:pPr lvl="1">
              <a:spcBef>
                <a:spcPct val="20000"/>
              </a:spcBef>
              <a:buClr>
                <a:srgbClr val="DC0000"/>
              </a:buClr>
              <a:buSzPct val="120000"/>
              <a:buFontTx/>
              <a:buChar char="•"/>
              <a:defRPr/>
            </a:pPr>
            <a:r>
              <a:rPr lang="en-US" sz="2400" dirty="0" smtClean="0">
                <a:latin typeface="Arial" pitchFamily="34" charset="0"/>
                <a:cs typeface="Arial" pitchFamily="34" charset="0"/>
              </a:rPr>
              <a:t>Better understand </a:t>
            </a:r>
            <a:r>
              <a:rPr lang="en-US" sz="2400" dirty="0">
                <a:latin typeface="Arial" pitchFamily="34" charset="0"/>
                <a:cs typeface="Arial" pitchFamily="34" charset="0"/>
              </a:rPr>
              <a:t>users</a:t>
            </a:r>
            <a:r>
              <a:rPr lang="ja-JP" altLang="en-US" sz="2400" dirty="0" smtClean="0">
                <a:latin typeface="Arial" pitchFamily="34" charset="0"/>
                <a:cs typeface="Arial" pitchFamily="34" charset="0"/>
              </a:rPr>
              <a:t>’</a:t>
            </a:r>
            <a:r>
              <a:rPr lang="en-US" altLang="ja-JP" sz="2400" dirty="0" smtClean="0">
                <a:latin typeface="Arial" pitchFamily="34" charset="0"/>
                <a:cs typeface="Arial" pitchFamily="34" charset="0"/>
              </a:rPr>
              <a:t>motivations </a:t>
            </a:r>
            <a:r>
              <a:rPr lang="en-US" altLang="ja-JP" sz="2400" dirty="0">
                <a:latin typeface="Arial" pitchFamily="34" charset="0"/>
                <a:cs typeface="Arial" pitchFamily="34" charset="0"/>
              </a:rPr>
              <a:t>for joining the </a:t>
            </a:r>
            <a:r>
              <a:rPr lang="en-US" altLang="ja-JP" sz="2400" dirty="0" smtClean="0">
                <a:latin typeface="Arial" pitchFamily="34" charset="0"/>
                <a:cs typeface="Arial" pitchFamily="34" charset="0"/>
              </a:rPr>
              <a:t>site</a:t>
            </a:r>
          </a:p>
          <a:p>
            <a:pPr lvl="1">
              <a:spcBef>
                <a:spcPct val="20000"/>
              </a:spcBef>
              <a:buClr>
                <a:srgbClr val="DC0000"/>
              </a:buClr>
              <a:buSzPct val="120000"/>
              <a:buFontTx/>
              <a:buChar char="•"/>
              <a:defRPr/>
            </a:pPr>
            <a:endParaRPr lang="en-US" altLang="ja-JP" sz="2400" dirty="0">
              <a:latin typeface="Arial" pitchFamily="34" charset="0"/>
              <a:cs typeface="Arial" pitchFamily="34" charset="0"/>
            </a:endParaRPr>
          </a:p>
          <a:p>
            <a:pPr>
              <a:spcBef>
                <a:spcPct val="20000"/>
              </a:spcBef>
              <a:buClr>
                <a:srgbClr val="F5032B"/>
              </a:buClr>
              <a:buSzPct val="140000"/>
              <a:buFontTx/>
              <a:buChar char="•"/>
              <a:defRP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438440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a:t>Invitation Experiment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3176254"/>
          </a:xfrm>
          <a:prstGeom prst="rect">
            <a:avLst/>
          </a:prstGeom>
          <a:noFill/>
        </p:spPr>
        <p:txBody>
          <a:bodyPr wrap="square" rtlCol="0">
            <a:spAutoFit/>
          </a:bodyPr>
          <a:lstStyle/>
          <a:p>
            <a:pPr marL="342900" indent="-342900">
              <a:spcBef>
                <a:spcPct val="20000"/>
              </a:spcBef>
              <a:buClr>
                <a:srgbClr val="F5032B"/>
              </a:buClr>
              <a:buSzPct val="140000"/>
              <a:buFontTx/>
              <a:buChar char="•"/>
              <a:defRPr/>
            </a:pPr>
            <a:r>
              <a:rPr lang="en-US" b="1" kern="0" dirty="0">
                <a:latin typeface="Arial" pitchFamily="34" charset="0"/>
                <a:cs typeface="Arial" pitchFamily="34" charset="0"/>
              </a:rPr>
              <a:t>Four motivations for community </a:t>
            </a:r>
            <a:r>
              <a:rPr lang="en-US" b="1" kern="0" dirty="0" smtClean="0">
                <a:latin typeface="Arial" pitchFamily="34" charset="0"/>
                <a:cs typeface="Arial" pitchFamily="34" charset="0"/>
              </a:rPr>
              <a:t>involvement:</a:t>
            </a:r>
          </a:p>
          <a:p>
            <a:pPr marL="342900" indent="-342900">
              <a:spcBef>
                <a:spcPct val="20000"/>
              </a:spcBef>
              <a:buClr>
                <a:srgbClr val="F5032B"/>
              </a:buClr>
              <a:buSzPct val="140000"/>
              <a:buFontTx/>
              <a:buChar char="•"/>
              <a:defRPr/>
            </a:pPr>
            <a:endParaRPr lang="en-US" b="1" kern="0" dirty="0">
              <a:latin typeface="Arial" pitchFamily="34" charset="0"/>
              <a:cs typeface="Arial" pitchFamily="34" charset="0"/>
            </a:endParaRPr>
          </a:p>
          <a:p>
            <a:pPr marL="742950" lvl="1" indent="-285750">
              <a:spcBef>
                <a:spcPct val="20000"/>
              </a:spcBef>
              <a:buClr>
                <a:srgbClr val="DC0000"/>
              </a:buClr>
              <a:buSzPct val="120000"/>
              <a:buFontTx/>
              <a:buChar char="•"/>
              <a:defRPr/>
            </a:pPr>
            <a:r>
              <a:rPr lang="en-US" sz="2400" b="1" kern="0" dirty="0">
                <a:latin typeface="Arial" pitchFamily="34" charset="0"/>
                <a:cs typeface="Arial" pitchFamily="34" charset="0"/>
              </a:rPr>
              <a:t>Egoism:</a:t>
            </a:r>
            <a:r>
              <a:rPr lang="en-US" sz="2400" kern="0" dirty="0">
                <a:latin typeface="Arial" pitchFamily="34" charset="0"/>
                <a:cs typeface="Arial" pitchFamily="34" charset="0"/>
              </a:rPr>
              <a:t> benefit one-self</a:t>
            </a:r>
          </a:p>
          <a:p>
            <a:pPr marL="742950" lvl="1" indent="-285750">
              <a:spcBef>
                <a:spcPct val="20000"/>
              </a:spcBef>
              <a:buClr>
                <a:srgbClr val="DC0000"/>
              </a:buClr>
              <a:buSzPct val="120000"/>
              <a:buFontTx/>
              <a:buChar char="•"/>
              <a:defRPr/>
            </a:pPr>
            <a:r>
              <a:rPr lang="en-US" sz="2400" b="1" kern="0" dirty="0">
                <a:latin typeface="Arial" pitchFamily="34" charset="0"/>
                <a:cs typeface="Arial" pitchFamily="34" charset="0"/>
              </a:rPr>
              <a:t>Altruism: </a:t>
            </a:r>
            <a:r>
              <a:rPr lang="en-US" sz="2400" kern="0" dirty="0">
                <a:latin typeface="Arial" pitchFamily="34" charset="0"/>
                <a:cs typeface="Arial" pitchFamily="34" charset="0"/>
              </a:rPr>
              <a:t>benefit one or more other individuals</a:t>
            </a:r>
          </a:p>
          <a:p>
            <a:pPr marL="742950" lvl="1" indent="-285750">
              <a:spcBef>
                <a:spcPct val="20000"/>
              </a:spcBef>
              <a:buClr>
                <a:srgbClr val="DC0000"/>
              </a:buClr>
              <a:buSzPct val="120000"/>
              <a:buFontTx/>
              <a:buChar char="•"/>
              <a:defRPr/>
            </a:pPr>
            <a:r>
              <a:rPr lang="en-US" sz="2400" b="1" kern="0" dirty="0">
                <a:latin typeface="Arial" pitchFamily="34" charset="0"/>
                <a:cs typeface="Arial" pitchFamily="34" charset="0"/>
              </a:rPr>
              <a:t>Collectivism: </a:t>
            </a:r>
            <a:r>
              <a:rPr lang="en-US" sz="2400" kern="0" dirty="0">
                <a:latin typeface="Arial" pitchFamily="34" charset="0"/>
                <a:cs typeface="Arial" pitchFamily="34" charset="0"/>
              </a:rPr>
              <a:t>to benefit a group</a:t>
            </a:r>
          </a:p>
          <a:p>
            <a:pPr marL="742950" lvl="1" indent="-285750">
              <a:spcBef>
                <a:spcPct val="20000"/>
              </a:spcBef>
              <a:buClr>
                <a:srgbClr val="DC0000"/>
              </a:buClr>
              <a:buSzPct val="120000"/>
              <a:buFontTx/>
              <a:buChar char="•"/>
              <a:defRPr/>
            </a:pPr>
            <a:r>
              <a:rPr lang="en-US" sz="2400" b="1" kern="0" dirty="0" err="1">
                <a:latin typeface="Arial" pitchFamily="34" charset="0"/>
                <a:cs typeface="Arial" pitchFamily="34" charset="0"/>
              </a:rPr>
              <a:t>Princliplism</a:t>
            </a:r>
            <a:r>
              <a:rPr lang="en-US" sz="2400" b="1" kern="0" dirty="0">
                <a:latin typeface="Arial" pitchFamily="34" charset="0"/>
                <a:cs typeface="Arial" pitchFamily="34" charset="0"/>
              </a:rPr>
              <a:t>: </a:t>
            </a:r>
            <a:r>
              <a:rPr lang="en-US" sz="2400" kern="0" dirty="0">
                <a:latin typeface="Arial" pitchFamily="34" charset="0"/>
                <a:cs typeface="Arial" pitchFamily="34" charset="0"/>
              </a:rPr>
              <a:t>to uphold moral principles</a:t>
            </a:r>
          </a:p>
          <a:p>
            <a:pPr marL="742950" lvl="1" indent="-285750">
              <a:spcBef>
                <a:spcPct val="20000"/>
              </a:spcBef>
              <a:buClr>
                <a:srgbClr val="DC0000"/>
              </a:buClr>
              <a:buSzPct val="120000"/>
              <a:buFontTx/>
              <a:buChar char="•"/>
              <a:defRPr/>
            </a:pPr>
            <a:endParaRPr lang="en-US" kern="0" dirty="0">
              <a:latin typeface="Arial" pitchFamily="34" charset="0"/>
              <a:cs typeface="Arial" pitchFamily="34" charset="0"/>
            </a:endParaRPr>
          </a:p>
          <a:p>
            <a:pPr marL="742950" lvl="1" indent="-285750">
              <a:spcBef>
                <a:spcPct val="20000"/>
              </a:spcBef>
              <a:buClr>
                <a:srgbClr val="DC0000"/>
              </a:buClr>
              <a:buSzPct val="120000"/>
              <a:defRPr/>
            </a:pPr>
            <a:r>
              <a:rPr lang="en-US" sz="2000" kern="0" dirty="0">
                <a:latin typeface="Arial" pitchFamily="34" charset="0"/>
                <a:cs typeface="Arial" pitchFamily="34" charset="0"/>
              </a:rPr>
              <a:t>    Batson, et al., 2002</a:t>
            </a:r>
          </a:p>
        </p:txBody>
      </p:sp>
    </p:spTree>
    <p:extLst>
      <p:ext uri="{BB962C8B-B14F-4D97-AF65-F5344CB8AC3E}">
        <p14:creationId xmlns:p14="http://schemas.microsoft.com/office/powerpoint/2010/main" val="1699927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a:t>Invitation Experiment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073086"/>
            <a:ext cx="8458200" cy="5022914"/>
          </a:xfrm>
          <a:prstGeom prst="rect">
            <a:avLst/>
          </a:prstGeom>
          <a:noFill/>
        </p:spPr>
        <p:txBody>
          <a:bodyPr wrap="square" rtlCol="0">
            <a:spAutoFit/>
          </a:bodyPr>
          <a:lstStyle/>
          <a:p>
            <a:pPr lvl="1">
              <a:spcBef>
                <a:spcPct val="20000"/>
              </a:spcBef>
              <a:buClr>
                <a:srgbClr val="DC0000"/>
              </a:buClr>
              <a:buSzPct val="120000"/>
              <a:defRPr/>
            </a:pPr>
            <a:r>
              <a:rPr lang="en-US" i="1" dirty="0" smtClean="0">
                <a:latin typeface="Arial" pitchFamily="34" charset="0"/>
                <a:cs typeface="Arial" pitchFamily="34" charset="0"/>
              </a:rPr>
              <a:t>I</a:t>
            </a:r>
            <a:r>
              <a:rPr lang="ja-JP" altLang="en-US" i="1" dirty="0">
                <a:latin typeface="Arial" pitchFamily="34" charset="0"/>
                <a:cs typeface="Arial" pitchFamily="34" charset="0"/>
              </a:rPr>
              <a:t>’</a:t>
            </a:r>
            <a:r>
              <a:rPr lang="en-US" altLang="ja-JP" i="1" dirty="0">
                <a:latin typeface="Arial" pitchFamily="34" charset="0"/>
                <a:cs typeface="Arial" pitchFamily="34" charset="0"/>
              </a:rPr>
              <a:t>m a member of Nation of Neighbors, a website </a:t>
            </a:r>
            <a:r>
              <a:rPr lang="en-US" altLang="ja-JP" i="1" dirty="0" smtClean="0">
                <a:latin typeface="Arial" pitchFamily="34" charset="0"/>
                <a:cs typeface="Arial" pitchFamily="34" charset="0"/>
              </a:rPr>
              <a:t>that…</a:t>
            </a:r>
          </a:p>
          <a:p>
            <a:pPr lvl="1">
              <a:spcBef>
                <a:spcPct val="20000"/>
              </a:spcBef>
              <a:buClr>
                <a:srgbClr val="DC0000"/>
              </a:buClr>
              <a:buSzPct val="120000"/>
              <a:buFontTx/>
              <a:buChar char="•"/>
              <a:defRPr/>
            </a:pPr>
            <a:r>
              <a:rPr lang="en-US" altLang="ja-JP" b="1" dirty="0" smtClean="0">
                <a:latin typeface="Arial" pitchFamily="34" charset="0"/>
                <a:cs typeface="Arial" pitchFamily="34" charset="0"/>
              </a:rPr>
              <a:t>helps </a:t>
            </a:r>
            <a:r>
              <a:rPr lang="en-US" altLang="ja-JP" b="1" dirty="0">
                <a:latin typeface="Arial" pitchFamily="34" charset="0"/>
                <a:cs typeface="Arial" pitchFamily="34" charset="0"/>
              </a:rPr>
              <a:t>me to be aware of </a:t>
            </a:r>
            <a:r>
              <a:rPr lang="en-US" altLang="ja-JP" dirty="0">
                <a:latin typeface="Arial" pitchFamily="34" charset="0"/>
                <a:cs typeface="Arial" pitchFamily="34" charset="0"/>
              </a:rPr>
              <a:t>crime and suspicious activity in our neighborhood. It makes me feel good </a:t>
            </a:r>
            <a:r>
              <a:rPr lang="en-US" altLang="ja-JP" b="1" dirty="0">
                <a:latin typeface="Arial" pitchFamily="34" charset="0"/>
                <a:cs typeface="Arial" pitchFamily="34" charset="0"/>
              </a:rPr>
              <a:t>to be connected with my neighbors and know that they might help me be safer too</a:t>
            </a:r>
            <a:r>
              <a:rPr lang="en-US" altLang="ja-JP" dirty="0">
                <a:latin typeface="Arial" pitchFamily="34" charset="0"/>
                <a:cs typeface="Arial" pitchFamily="34" charset="0"/>
              </a:rPr>
              <a:t>.</a:t>
            </a:r>
            <a:br>
              <a:rPr lang="en-US" altLang="ja-JP" dirty="0">
                <a:latin typeface="Arial" pitchFamily="34" charset="0"/>
                <a:cs typeface="Arial" pitchFamily="34" charset="0"/>
              </a:rPr>
            </a:br>
            <a:endParaRPr lang="en-US" altLang="ja-JP" dirty="0">
              <a:latin typeface="Arial" pitchFamily="34" charset="0"/>
              <a:cs typeface="Arial" pitchFamily="34" charset="0"/>
            </a:endParaRPr>
          </a:p>
          <a:p>
            <a:pPr lvl="1">
              <a:spcBef>
                <a:spcPct val="20000"/>
              </a:spcBef>
              <a:buClr>
                <a:srgbClr val="DC0000"/>
              </a:buClr>
              <a:buSzPct val="120000"/>
              <a:buFontTx/>
              <a:buChar char="•"/>
              <a:defRPr/>
            </a:pPr>
            <a:r>
              <a:rPr lang="en-US" altLang="ja-JP" b="1" dirty="0">
                <a:latin typeface="Arial" pitchFamily="34" charset="0"/>
                <a:cs typeface="Arial" pitchFamily="34" charset="0"/>
              </a:rPr>
              <a:t>allows me to share information about </a:t>
            </a:r>
            <a:r>
              <a:rPr lang="en-US" altLang="ja-JP" dirty="0">
                <a:latin typeface="Arial" pitchFamily="34" charset="0"/>
                <a:cs typeface="Arial" pitchFamily="34" charset="0"/>
              </a:rPr>
              <a:t>crime and suspicious activity in our neighborhood. It makes me feel good </a:t>
            </a:r>
            <a:r>
              <a:rPr lang="en-US" altLang="ja-JP" b="1" dirty="0">
                <a:latin typeface="Arial" pitchFamily="34" charset="0"/>
                <a:cs typeface="Arial" pitchFamily="34" charset="0"/>
              </a:rPr>
              <a:t>to be able to help my neighbors and make their lives safer</a:t>
            </a:r>
            <a:r>
              <a:rPr lang="en-US" altLang="ja-JP" dirty="0">
                <a:latin typeface="Arial" pitchFamily="34" charset="0"/>
                <a:cs typeface="Arial" pitchFamily="34" charset="0"/>
              </a:rPr>
              <a:t>.</a:t>
            </a:r>
            <a:br>
              <a:rPr lang="en-US" altLang="ja-JP" dirty="0">
                <a:latin typeface="Arial" pitchFamily="34" charset="0"/>
                <a:cs typeface="Arial" pitchFamily="34" charset="0"/>
              </a:rPr>
            </a:br>
            <a:endParaRPr lang="en-US" altLang="ja-JP" dirty="0">
              <a:latin typeface="Arial" pitchFamily="34" charset="0"/>
              <a:cs typeface="Arial" pitchFamily="34" charset="0"/>
            </a:endParaRPr>
          </a:p>
          <a:p>
            <a:pPr lvl="1">
              <a:spcBef>
                <a:spcPct val="20000"/>
              </a:spcBef>
              <a:buClr>
                <a:srgbClr val="DC0000"/>
              </a:buClr>
              <a:buSzPct val="120000"/>
              <a:buFontTx/>
              <a:buChar char="•"/>
              <a:defRPr/>
            </a:pPr>
            <a:r>
              <a:rPr lang="en-US" altLang="ja-JP" b="1" dirty="0">
                <a:latin typeface="Arial" pitchFamily="34" charset="0"/>
                <a:cs typeface="Arial" pitchFamily="34" charset="0"/>
              </a:rPr>
              <a:t>allows our neighborhood to work together to report and discuss </a:t>
            </a:r>
            <a:r>
              <a:rPr lang="en-US" altLang="ja-JP" dirty="0">
                <a:latin typeface="Arial" pitchFamily="34" charset="0"/>
                <a:cs typeface="Arial" pitchFamily="34" charset="0"/>
              </a:rPr>
              <a:t>crime and suspicious activity. It makes me feel good </a:t>
            </a:r>
            <a:r>
              <a:rPr lang="en-US" altLang="ja-JP" b="1" dirty="0">
                <a:latin typeface="Arial" pitchFamily="34" charset="0"/>
                <a:cs typeface="Arial" pitchFamily="34" charset="0"/>
              </a:rPr>
              <a:t>that I am helping to build a connected, safer, more caring community</a:t>
            </a:r>
            <a:r>
              <a:rPr lang="en-US" altLang="ja-JP" dirty="0">
                <a:latin typeface="Arial" pitchFamily="34" charset="0"/>
                <a:cs typeface="Arial" pitchFamily="34" charset="0"/>
              </a:rPr>
              <a:t>.</a:t>
            </a:r>
            <a:br>
              <a:rPr lang="en-US" altLang="ja-JP" dirty="0">
                <a:latin typeface="Arial" pitchFamily="34" charset="0"/>
                <a:cs typeface="Arial" pitchFamily="34" charset="0"/>
              </a:rPr>
            </a:br>
            <a:endParaRPr lang="en-US" altLang="ja-JP" dirty="0">
              <a:latin typeface="Arial" pitchFamily="34" charset="0"/>
              <a:cs typeface="Arial" pitchFamily="34" charset="0"/>
            </a:endParaRPr>
          </a:p>
          <a:p>
            <a:pPr lvl="1">
              <a:spcBef>
                <a:spcPct val="20000"/>
              </a:spcBef>
              <a:buClr>
                <a:srgbClr val="DC0000"/>
              </a:buClr>
              <a:buSzPct val="120000"/>
              <a:buFontTx/>
              <a:buChar char="•"/>
              <a:defRPr/>
            </a:pPr>
            <a:r>
              <a:rPr lang="en-US" altLang="ja-JP" b="1" dirty="0">
                <a:latin typeface="Arial" pitchFamily="34" charset="0"/>
                <a:cs typeface="Arial" pitchFamily="34" charset="0"/>
              </a:rPr>
              <a:t>allows its users to contribute to justice and safety in our neighborhood by reporting </a:t>
            </a:r>
            <a:r>
              <a:rPr lang="en-US" altLang="ja-JP" dirty="0">
                <a:latin typeface="Arial" pitchFamily="34" charset="0"/>
                <a:cs typeface="Arial" pitchFamily="34" charset="0"/>
              </a:rPr>
              <a:t>crime and suspicious activity. It makes me feel good </a:t>
            </a:r>
            <a:r>
              <a:rPr lang="en-US" altLang="ja-JP" b="1" dirty="0">
                <a:latin typeface="Arial" pitchFamily="34" charset="0"/>
                <a:cs typeface="Arial" pitchFamily="34" charset="0"/>
              </a:rPr>
              <a:t>to know I am joining a group of devoted citizens who are building a better community</a:t>
            </a:r>
            <a:r>
              <a:rPr lang="en-US" altLang="ja-JP" dirty="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19040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a:t>Invitation Experiment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4247317"/>
          </a:xfrm>
          <a:prstGeom prst="rect">
            <a:avLst/>
          </a:prstGeom>
          <a:noFill/>
        </p:spPr>
        <p:txBody>
          <a:bodyPr wrap="square" rtlCol="0">
            <a:spAutoFit/>
          </a:bodyPr>
          <a:lstStyle/>
          <a:p>
            <a:pPr marL="342900" indent="-342900">
              <a:spcBef>
                <a:spcPct val="20000"/>
              </a:spcBef>
              <a:buClr>
                <a:srgbClr val="F5032B"/>
              </a:buClr>
              <a:buSzPct val="140000"/>
              <a:buFontTx/>
              <a:buChar char="•"/>
              <a:defRPr/>
            </a:pPr>
            <a:r>
              <a:rPr lang="en-US" b="1" kern="0" dirty="0" smtClean="0">
                <a:latin typeface="Arial" pitchFamily="34" charset="0"/>
                <a:cs typeface="Arial" pitchFamily="34" charset="0"/>
              </a:rPr>
              <a:t>Results</a:t>
            </a:r>
          </a:p>
          <a:p>
            <a:pPr marL="342900" indent="-342900">
              <a:spcBef>
                <a:spcPct val="20000"/>
              </a:spcBef>
              <a:buClr>
                <a:srgbClr val="F5032B"/>
              </a:buClr>
              <a:buSzPct val="140000"/>
              <a:buFontTx/>
              <a:buChar char="•"/>
              <a:defRPr/>
            </a:pPr>
            <a:endParaRPr lang="en-US" b="1" kern="0" dirty="0">
              <a:latin typeface="Arial" pitchFamily="34" charset="0"/>
              <a:cs typeface="Arial" pitchFamily="34" charset="0"/>
            </a:endParaRPr>
          </a:p>
          <a:p>
            <a:pPr marL="742950" lvl="1" indent="-285750">
              <a:spcBef>
                <a:spcPct val="20000"/>
              </a:spcBef>
              <a:buClr>
                <a:srgbClr val="DC0000"/>
              </a:buClr>
              <a:buSzPct val="120000"/>
              <a:buFontTx/>
              <a:buChar char="•"/>
              <a:defRPr/>
            </a:pPr>
            <a:r>
              <a:rPr lang="en-US" sz="2400" b="1" kern="0" dirty="0" smtClean="0">
                <a:latin typeface="Arial" pitchFamily="34" charset="0"/>
                <a:cs typeface="Arial" pitchFamily="34" charset="0"/>
              </a:rPr>
              <a:t>Control:</a:t>
            </a:r>
            <a:r>
              <a:rPr lang="en-US" sz="2400" kern="0" dirty="0" smtClean="0">
                <a:latin typeface="Arial" pitchFamily="34" charset="0"/>
                <a:cs typeface="Arial" pitchFamily="34" charset="0"/>
              </a:rPr>
              <a:t> 27.3% acceptance</a:t>
            </a:r>
          </a:p>
          <a:p>
            <a:pPr marL="742950" lvl="1" indent="-285750">
              <a:spcBef>
                <a:spcPct val="20000"/>
              </a:spcBef>
              <a:buClr>
                <a:srgbClr val="DC0000"/>
              </a:buClr>
              <a:buSzPct val="120000"/>
              <a:buFontTx/>
              <a:buChar char="•"/>
              <a:defRPr/>
            </a:pPr>
            <a:endParaRPr lang="en-US" sz="2400" kern="0" dirty="0">
              <a:latin typeface="Arial" pitchFamily="34" charset="0"/>
              <a:cs typeface="Arial" pitchFamily="34" charset="0"/>
            </a:endParaRPr>
          </a:p>
          <a:p>
            <a:pPr marL="742950" lvl="1" indent="-285750">
              <a:spcBef>
                <a:spcPct val="20000"/>
              </a:spcBef>
              <a:buClr>
                <a:srgbClr val="DC0000"/>
              </a:buClr>
              <a:buSzPct val="120000"/>
              <a:buFontTx/>
              <a:buChar char="•"/>
              <a:defRPr/>
            </a:pPr>
            <a:r>
              <a:rPr lang="en-US" sz="2400" b="1" kern="0" dirty="0" smtClean="0">
                <a:latin typeface="Arial" pitchFamily="34" charset="0"/>
                <a:cs typeface="Arial" pitchFamily="34" charset="0"/>
              </a:rPr>
              <a:t>Egoism:</a:t>
            </a:r>
            <a:r>
              <a:rPr lang="en-US" sz="2400" kern="0" dirty="0" smtClean="0">
                <a:latin typeface="Arial" pitchFamily="34" charset="0"/>
                <a:cs typeface="Arial" pitchFamily="34" charset="0"/>
              </a:rPr>
              <a:t> 36.8% acceptance</a:t>
            </a:r>
            <a:endParaRPr lang="en-US" sz="2400" kern="0" dirty="0">
              <a:latin typeface="Arial" pitchFamily="34" charset="0"/>
              <a:cs typeface="Arial" pitchFamily="34" charset="0"/>
            </a:endParaRPr>
          </a:p>
          <a:p>
            <a:pPr marL="742950" lvl="1" indent="-285750">
              <a:spcBef>
                <a:spcPct val="20000"/>
              </a:spcBef>
              <a:buClr>
                <a:srgbClr val="DC0000"/>
              </a:buClr>
              <a:buSzPct val="120000"/>
              <a:buFontTx/>
              <a:buChar char="•"/>
              <a:defRPr/>
            </a:pPr>
            <a:r>
              <a:rPr lang="en-US" sz="2400" b="1" kern="0" dirty="0" smtClean="0">
                <a:latin typeface="Arial" pitchFamily="34" charset="0"/>
                <a:cs typeface="Arial" pitchFamily="34" charset="0"/>
              </a:rPr>
              <a:t>Altruism: </a:t>
            </a:r>
            <a:r>
              <a:rPr lang="en-US" sz="2400" kern="0" dirty="0" smtClean="0">
                <a:latin typeface="Arial" pitchFamily="34" charset="0"/>
                <a:cs typeface="Arial" pitchFamily="34" charset="0"/>
              </a:rPr>
              <a:t>41.9% acceptance*</a:t>
            </a:r>
            <a:endParaRPr lang="en-US" sz="2400" kern="0" dirty="0">
              <a:latin typeface="Arial" pitchFamily="34" charset="0"/>
              <a:cs typeface="Arial" pitchFamily="34" charset="0"/>
            </a:endParaRPr>
          </a:p>
          <a:p>
            <a:pPr marL="742950" lvl="1" indent="-285750">
              <a:spcBef>
                <a:spcPct val="20000"/>
              </a:spcBef>
              <a:buClr>
                <a:srgbClr val="DC0000"/>
              </a:buClr>
              <a:buSzPct val="120000"/>
              <a:buFontTx/>
              <a:buChar char="•"/>
              <a:defRPr/>
            </a:pPr>
            <a:r>
              <a:rPr lang="en-US" sz="2400" b="1" kern="0" dirty="0" smtClean="0">
                <a:latin typeface="Arial" pitchFamily="34" charset="0"/>
                <a:cs typeface="Arial" pitchFamily="34" charset="0"/>
              </a:rPr>
              <a:t>Collectivism</a:t>
            </a:r>
            <a:r>
              <a:rPr lang="en-US" sz="2400" b="1" kern="0" dirty="0">
                <a:latin typeface="Arial" pitchFamily="34" charset="0"/>
                <a:cs typeface="Arial" pitchFamily="34" charset="0"/>
              </a:rPr>
              <a:t>: </a:t>
            </a:r>
            <a:r>
              <a:rPr lang="en-US" sz="2400" kern="0" dirty="0" smtClean="0">
                <a:latin typeface="Arial" pitchFamily="34" charset="0"/>
                <a:cs typeface="Arial" pitchFamily="34" charset="0"/>
              </a:rPr>
              <a:t>28.26% </a:t>
            </a:r>
            <a:r>
              <a:rPr lang="en-US" sz="2400" kern="0" dirty="0">
                <a:latin typeface="Arial" pitchFamily="34" charset="0"/>
                <a:cs typeface="Arial" pitchFamily="34" charset="0"/>
              </a:rPr>
              <a:t>acceptance</a:t>
            </a:r>
          </a:p>
          <a:p>
            <a:pPr marL="742950" lvl="1" indent="-285750">
              <a:spcBef>
                <a:spcPct val="20000"/>
              </a:spcBef>
              <a:buClr>
                <a:srgbClr val="DC0000"/>
              </a:buClr>
              <a:buSzPct val="120000"/>
              <a:buFontTx/>
              <a:buChar char="•"/>
              <a:defRPr/>
            </a:pPr>
            <a:r>
              <a:rPr lang="en-US" sz="2400" b="1" kern="0" dirty="0" err="1" smtClean="0">
                <a:latin typeface="Arial" pitchFamily="34" charset="0"/>
                <a:cs typeface="Arial" pitchFamily="34" charset="0"/>
              </a:rPr>
              <a:t>Princliplism</a:t>
            </a:r>
            <a:r>
              <a:rPr lang="en-US" sz="2400" b="1" kern="0" dirty="0" smtClean="0">
                <a:latin typeface="Arial" pitchFamily="34" charset="0"/>
                <a:cs typeface="Arial" pitchFamily="34" charset="0"/>
              </a:rPr>
              <a:t>: </a:t>
            </a:r>
            <a:r>
              <a:rPr lang="en-US" sz="2400" kern="0" dirty="0" smtClean="0">
                <a:latin typeface="Arial" pitchFamily="34" charset="0"/>
                <a:cs typeface="Arial" pitchFamily="34" charset="0"/>
              </a:rPr>
              <a:t>29.03% acceptance</a:t>
            </a:r>
          </a:p>
          <a:p>
            <a:pPr marL="742950" lvl="1" indent="-285750">
              <a:spcBef>
                <a:spcPct val="20000"/>
              </a:spcBef>
              <a:buClr>
                <a:srgbClr val="DC0000"/>
              </a:buClr>
              <a:buSzPct val="120000"/>
              <a:buFontTx/>
              <a:buChar char="•"/>
              <a:defRPr/>
            </a:pPr>
            <a:endParaRPr lang="en-US" sz="2400" kern="0" dirty="0">
              <a:latin typeface="Arial" pitchFamily="34" charset="0"/>
              <a:cs typeface="Arial" pitchFamily="34" charset="0"/>
            </a:endParaRPr>
          </a:p>
          <a:p>
            <a:pPr lvl="1">
              <a:spcBef>
                <a:spcPct val="20000"/>
              </a:spcBef>
              <a:buClr>
                <a:srgbClr val="DC0000"/>
              </a:buClr>
              <a:buSzPct val="120000"/>
              <a:defRPr/>
            </a:pPr>
            <a:r>
              <a:rPr lang="en-US" i="1" kern="0" dirty="0" smtClean="0">
                <a:latin typeface="Arial" pitchFamily="34" charset="0"/>
                <a:cs typeface="Arial" pitchFamily="34" charset="0"/>
              </a:rPr>
              <a:t>difference significant at p ≤.01</a:t>
            </a:r>
            <a:endParaRPr lang="en-US" i="1" kern="0" dirty="0">
              <a:latin typeface="Arial" pitchFamily="34" charset="0"/>
              <a:cs typeface="Arial" pitchFamily="34" charset="0"/>
            </a:endParaRPr>
          </a:p>
        </p:txBody>
      </p:sp>
    </p:spTree>
    <p:extLst>
      <p:ext uri="{BB962C8B-B14F-4D97-AF65-F5344CB8AC3E}">
        <p14:creationId xmlns:p14="http://schemas.microsoft.com/office/powerpoint/2010/main" val="3200649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Survey</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479" y="1362473"/>
            <a:ext cx="6760121" cy="40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3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Survey</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863" y="1143000"/>
            <a:ext cx="4402137" cy="512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87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Survey</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95400"/>
            <a:ext cx="7489014" cy="422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411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Survey</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1219199" y="1447800"/>
            <a:ext cx="6791325" cy="1815882"/>
          </a:xfrm>
          <a:prstGeom prst="rect">
            <a:avLst/>
          </a:prstGeom>
          <a:noFill/>
        </p:spPr>
        <p:txBody>
          <a:bodyPr wrap="square" rtlCol="0">
            <a:spAutoFit/>
          </a:bodyPr>
          <a:lstStyle/>
          <a:p>
            <a:pPr marL="457200" indent="-457200">
              <a:buFont typeface="Arial" pitchFamily="34" charset="0"/>
              <a:buChar char="•"/>
            </a:pPr>
            <a:r>
              <a:rPr lang="en-US" sz="2800" dirty="0"/>
              <a:t>c</a:t>
            </a:r>
            <a:r>
              <a:rPr lang="en-US" sz="2800" dirty="0" smtClean="0"/>
              <a:t>rime prevention vs. improving enforcement</a:t>
            </a:r>
          </a:p>
          <a:p>
            <a:pPr marL="457200" indent="-457200">
              <a:buFont typeface="Arial" pitchFamily="34" charset="0"/>
              <a:buChar char="•"/>
            </a:pPr>
            <a:endParaRPr lang="en-US" sz="2800" b="1" dirty="0" smtClean="0"/>
          </a:p>
          <a:p>
            <a:pPr marL="457200" indent="-457200">
              <a:buFont typeface="Arial" pitchFamily="34" charset="0"/>
              <a:buChar char="•"/>
            </a:pPr>
            <a:r>
              <a:rPr lang="en-US" sz="2800" dirty="0" smtClean="0"/>
              <a:t>capacity-building vs. immediate action</a:t>
            </a:r>
            <a:endParaRPr lang="en-US" sz="2800" dirty="0"/>
          </a:p>
        </p:txBody>
      </p:sp>
    </p:spTree>
    <p:extLst>
      <p:ext uri="{BB962C8B-B14F-4D97-AF65-F5344CB8AC3E}">
        <p14:creationId xmlns:p14="http://schemas.microsoft.com/office/powerpoint/2010/main" val="3392188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066800"/>
            <a:ext cx="7848600" cy="4267200"/>
          </a:xfrm>
        </p:spPr>
        <p:txBody>
          <a:bodyPr>
            <a:noAutofit/>
          </a:bodyPr>
          <a:lstStyle/>
          <a:p>
            <a:r>
              <a:rPr lang="en-US" sz="5400" b="1" dirty="0"/>
              <a:t>Nation of Neighbors: </a:t>
            </a: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endParaRPr lang="en-US" sz="5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Tree>
    <p:extLst>
      <p:ext uri="{BB962C8B-B14F-4D97-AF65-F5344CB8AC3E}">
        <p14:creationId xmlns:p14="http://schemas.microsoft.com/office/powerpoint/2010/main" val="665076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066800"/>
            <a:ext cx="7848600" cy="4267200"/>
          </a:xfrm>
        </p:spPr>
        <p:txBody>
          <a:bodyPr>
            <a:noAutofit/>
          </a:bodyPr>
          <a:lstStyle/>
          <a:p>
            <a:r>
              <a:rPr lang="en-US" sz="5400" b="1" dirty="0"/>
              <a:t>Nation of Neighbors: </a:t>
            </a:r>
            <a:r>
              <a:rPr lang="en-US" sz="5400" b="1" dirty="0" smtClean="0"/>
              <a:t/>
            </a:r>
            <a:br>
              <a:rPr lang="en-US" sz="5400" b="1" dirty="0" smtClean="0"/>
            </a:br>
            <a:r>
              <a:rPr lang="en-US" sz="5400" b="1" dirty="0"/>
              <a:t/>
            </a:r>
            <a:br>
              <a:rPr lang="en-US" sz="5400" b="1" dirty="0"/>
            </a:br>
            <a:endParaRPr lang="en-US" sz="5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Tree>
    <p:extLst>
      <p:ext uri="{BB962C8B-B14F-4D97-AF65-F5344CB8AC3E}">
        <p14:creationId xmlns:p14="http://schemas.microsoft.com/office/powerpoint/2010/main" val="2356345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066800"/>
            <a:ext cx="7848600" cy="4267200"/>
          </a:xfrm>
        </p:spPr>
        <p:txBody>
          <a:bodyPr>
            <a:noAutofit/>
          </a:bodyPr>
          <a:lstStyle/>
          <a:p>
            <a:r>
              <a:rPr lang="en-US" sz="5400" b="1" dirty="0"/>
              <a:t>Nation of Neighbors: </a:t>
            </a:r>
            <a:r>
              <a:rPr lang="en-US" sz="5400" b="1" dirty="0" smtClean="0"/>
              <a:t/>
            </a:r>
            <a:br>
              <a:rPr lang="en-US" sz="5400" b="1" dirty="0" smtClean="0"/>
            </a:br>
            <a:r>
              <a:rPr lang="en-US" sz="5400" b="1" dirty="0"/>
              <a:t/>
            </a:r>
            <a:br>
              <a:rPr lang="en-US" sz="5400" b="1" dirty="0"/>
            </a:br>
            <a:r>
              <a:rPr lang="en-US" sz="5400" b="1" dirty="0" smtClean="0"/>
              <a:t>Evaluating Success</a:t>
            </a:r>
            <a:endParaRPr lang="en-US" sz="5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Tree>
    <p:extLst>
      <p:ext uri="{BB962C8B-B14F-4D97-AF65-F5344CB8AC3E}">
        <p14:creationId xmlns:p14="http://schemas.microsoft.com/office/powerpoint/2010/main" val="3429953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Neighborhood Crime Watch Programs</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4801314"/>
          </a:xfrm>
          <a:prstGeom prst="rect">
            <a:avLst/>
          </a:prstGeom>
          <a:noFill/>
        </p:spPr>
        <p:txBody>
          <a:bodyPr wrap="square" rtlCol="0">
            <a:spAutoFit/>
          </a:bodyPr>
          <a:lstStyle/>
          <a:p>
            <a:pPr marL="285750" indent="-285750">
              <a:buFont typeface="Arial" pitchFamily="34" charset="0"/>
              <a:buChar char="•"/>
            </a:pPr>
            <a:r>
              <a:rPr lang="en-US" dirty="0" smtClean="0"/>
              <a:t>emerged late 60s / early 70s in reaction to several high-profile violent episodes</a:t>
            </a:r>
          </a:p>
          <a:p>
            <a:pPr marL="285750" indent="-285750">
              <a:buFont typeface="Arial" pitchFamily="34" charset="0"/>
              <a:buChar char="•"/>
            </a:pPr>
            <a:endParaRPr lang="en-US" dirty="0" smtClean="0"/>
          </a:p>
          <a:p>
            <a:pPr marL="285750" indent="-285750">
              <a:buFont typeface="Arial" pitchFamily="34" charset="0"/>
              <a:buChar char="•"/>
            </a:pPr>
            <a:r>
              <a:rPr lang="en-US" dirty="0"/>
              <a:t>by 1986, 1 in 5 families lived in neighborhoods with watch programs and, in those communities, 38% of families participated (</a:t>
            </a:r>
            <a:r>
              <a:rPr lang="en-US" dirty="0" err="1"/>
              <a:t>Garofalo</a:t>
            </a:r>
            <a:r>
              <a:rPr lang="en-US" dirty="0"/>
              <a:t> &amp; McLeod, 1988</a:t>
            </a:r>
            <a:r>
              <a:rPr lang="en-US" dirty="0" smtClean="0"/>
              <a:t>)</a:t>
            </a:r>
          </a:p>
          <a:p>
            <a:pPr marL="285750" indent="-285750">
              <a:buFont typeface="Arial" pitchFamily="34" charset="0"/>
              <a:buChar char="•"/>
            </a:pPr>
            <a:endParaRPr lang="en-US" dirty="0" smtClean="0"/>
          </a:p>
          <a:p>
            <a:pPr marL="285750" indent="-285750">
              <a:buFont typeface="Arial" pitchFamily="34" charset="0"/>
              <a:buChar char="•"/>
            </a:pPr>
            <a:r>
              <a:rPr lang="en-US" dirty="0" smtClean="0"/>
              <a:t>these programs received </a:t>
            </a:r>
            <a:r>
              <a:rPr lang="en-US" dirty="0"/>
              <a:t>sizable streams of state and federal funding </a:t>
            </a: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dirty="0" smtClean="0"/>
              <a:t>by the late 1980s, lawmakers  demanded that the effectiveness of these programs be tested </a:t>
            </a:r>
          </a:p>
          <a:p>
            <a:pPr marL="285750" indent="-285750">
              <a:buFont typeface="Arial" pitchFamily="34" charset="0"/>
              <a:buChar char="•"/>
            </a:pPr>
            <a:endParaRPr lang="en-US" dirty="0"/>
          </a:p>
          <a:p>
            <a:pPr marL="285750" indent="-285750">
              <a:buFont typeface="Arial" pitchFamily="34" charset="0"/>
              <a:buChar char="•"/>
            </a:pPr>
            <a:r>
              <a:rPr lang="en-US" dirty="0" smtClean="0"/>
              <a:t>The causal connection between crime watch programs and crime prevention is very difficult to establish</a:t>
            </a:r>
          </a:p>
          <a:p>
            <a:pPr marL="285750" indent="-285750">
              <a:buFont typeface="Arial" pitchFamily="34" charset="0"/>
              <a:buChar char="•"/>
            </a:pPr>
            <a:endParaRPr lang="en-US" dirty="0" smtClean="0"/>
          </a:p>
          <a:p>
            <a:pPr marL="285750" indent="-285750">
              <a:buFont typeface="Arial" pitchFamily="34" charset="0"/>
              <a:buChar char="•"/>
            </a:pPr>
            <a:r>
              <a:rPr lang="en-US" dirty="0" smtClean="0"/>
              <a:t>few </a:t>
            </a:r>
            <a:r>
              <a:rPr lang="en-US" dirty="0"/>
              <a:t>studies found a significant reduction of crime after crime watch programs were introduced (Lindsay &amp; </a:t>
            </a:r>
            <a:r>
              <a:rPr lang="en-US" dirty="0" err="1"/>
              <a:t>McGillis</a:t>
            </a:r>
            <a:r>
              <a:rPr lang="en-US" dirty="0"/>
              <a:t>, 1986; Rosenbaum, Lewis, &amp; Grant, 1986; </a:t>
            </a:r>
            <a:r>
              <a:rPr lang="en-US" dirty="0" err="1"/>
              <a:t>Skogan</a:t>
            </a:r>
            <a:r>
              <a:rPr lang="en-US" dirty="0"/>
              <a:t>, 1990; </a:t>
            </a:r>
            <a:r>
              <a:rPr lang="en-US" dirty="0" err="1"/>
              <a:t>Bennet</a:t>
            </a:r>
            <a:r>
              <a:rPr lang="en-US" dirty="0"/>
              <a:t>, 1990), and those that did observed that the positive effects dissipated rapidly (</a:t>
            </a:r>
            <a:r>
              <a:rPr lang="en-US" dirty="0" err="1"/>
              <a:t>Cirel</a:t>
            </a:r>
            <a:r>
              <a:rPr lang="en-US" dirty="0"/>
              <a:t> et al., 1997; Lindsay &amp; </a:t>
            </a:r>
            <a:r>
              <a:rPr lang="en-US" dirty="0" err="1"/>
              <a:t>McGillis</a:t>
            </a:r>
            <a:r>
              <a:rPr lang="en-US" dirty="0"/>
              <a:t>, 1986</a:t>
            </a:r>
            <a:r>
              <a:rPr lang="en-US" dirty="0" smtClean="0"/>
              <a:t>)</a:t>
            </a:r>
          </a:p>
        </p:txBody>
      </p:sp>
    </p:spTree>
    <p:extLst>
      <p:ext uri="{BB962C8B-B14F-4D97-AF65-F5344CB8AC3E}">
        <p14:creationId xmlns:p14="http://schemas.microsoft.com/office/powerpoint/2010/main" val="2376787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Nation of Neighbors</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2677656"/>
          </a:xfrm>
          <a:prstGeom prst="rect">
            <a:avLst/>
          </a:prstGeom>
          <a:noFill/>
        </p:spPr>
        <p:txBody>
          <a:bodyPr wrap="square" rtlCol="0">
            <a:spAutoFit/>
          </a:bodyPr>
          <a:lstStyle/>
          <a:p>
            <a:r>
              <a:rPr lang="en-US" dirty="0"/>
              <a:t>Nation of Neighbors founder, Art Hansen, and coauthor, Ben </a:t>
            </a:r>
            <a:r>
              <a:rPr lang="en-US" dirty="0" err="1"/>
              <a:t>Shneiderman</a:t>
            </a:r>
            <a:r>
              <a:rPr lang="en-US" dirty="0"/>
              <a:t>, (2009, p. 18), argue </a:t>
            </a:r>
            <a:r>
              <a:rPr lang="en-US" dirty="0" smtClean="0"/>
              <a:t>that</a:t>
            </a:r>
          </a:p>
          <a:p>
            <a:endParaRPr lang="en-US" dirty="0"/>
          </a:p>
          <a:p>
            <a:pPr lvl="1"/>
            <a:r>
              <a:rPr lang="en-US" sz="1600" i="1" dirty="0" smtClean="0"/>
              <a:t>Our </a:t>
            </a:r>
            <a:r>
              <a:rPr lang="en-US" sz="1600" i="1" dirty="0"/>
              <a:t>current economic realities are dictating reduced funding for community policing and, at the same time, creating an enhanced concern about criminal activity on the part of community members. We believe these conditions, along with the recent success and large scale acceptance of online social collaboration, make now the right time to revisit Neighborhood Watch and perhaps improve upon it by simultaneously increasing social participation and allowing anonymity via Nation of Neighbors</a:t>
            </a:r>
            <a:r>
              <a:rPr lang="en-US" sz="1600" i="1" dirty="0" smtClean="0"/>
              <a:t>.</a:t>
            </a:r>
            <a:endParaRPr lang="en-US" sz="1600" i="1" dirty="0"/>
          </a:p>
          <a:p>
            <a:endParaRPr lang="en-US" dirty="0" smtClean="0"/>
          </a:p>
        </p:txBody>
      </p:sp>
    </p:spTree>
    <p:extLst>
      <p:ext uri="{BB962C8B-B14F-4D97-AF65-F5344CB8AC3E}">
        <p14:creationId xmlns:p14="http://schemas.microsoft.com/office/powerpoint/2010/main" val="1448387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Nation of Neighbors</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1569660"/>
          </a:xfrm>
          <a:prstGeom prst="rect">
            <a:avLst/>
          </a:prstGeom>
          <a:noFill/>
        </p:spPr>
        <p:txBody>
          <a:bodyPr wrap="square" rtlCol="0">
            <a:spAutoFit/>
          </a:bodyPr>
          <a:lstStyle/>
          <a:p>
            <a:pPr marL="285750" indent="-285750">
              <a:buFont typeface="Arial" pitchFamily="34" charset="0"/>
              <a:buChar char="•"/>
            </a:pPr>
            <a:r>
              <a:rPr lang="en-US" sz="2400" dirty="0" smtClean="0"/>
              <a:t>part traditional crime watch</a:t>
            </a:r>
          </a:p>
          <a:p>
            <a:pPr marL="285750" indent="-285750">
              <a:buFont typeface="Arial" pitchFamily="34" charset="0"/>
              <a:buChar char="•"/>
            </a:pPr>
            <a:endParaRPr lang="en-US" sz="2400" dirty="0" smtClean="0"/>
          </a:p>
          <a:p>
            <a:pPr marL="285750" indent="-285750">
              <a:buFont typeface="Arial" pitchFamily="34" charset="0"/>
              <a:buChar char="•"/>
            </a:pPr>
            <a:r>
              <a:rPr lang="en-US" sz="2400" dirty="0" smtClean="0"/>
              <a:t>part online community of practice</a:t>
            </a:r>
          </a:p>
          <a:p>
            <a:endParaRPr lang="en-US" sz="2400" dirty="0" smtClean="0"/>
          </a:p>
        </p:txBody>
      </p:sp>
    </p:spTree>
    <p:extLst>
      <p:ext uri="{BB962C8B-B14F-4D97-AF65-F5344CB8AC3E}">
        <p14:creationId xmlns:p14="http://schemas.microsoft.com/office/powerpoint/2010/main" val="2316788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Nation of Neighbors</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3693319"/>
          </a:xfrm>
          <a:prstGeom prst="rect">
            <a:avLst/>
          </a:prstGeom>
          <a:noFill/>
        </p:spPr>
        <p:txBody>
          <a:bodyPr wrap="square" rtlCol="0">
            <a:spAutoFit/>
          </a:bodyPr>
          <a:lstStyle/>
          <a:p>
            <a:r>
              <a:rPr lang="en-US" dirty="0"/>
              <a:t>Nation of Neighbors is distinct from traditional crime watch programs in important </a:t>
            </a:r>
            <a:r>
              <a:rPr lang="en-US" dirty="0" smtClean="0"/>
              <a:t>ways: </a:t>
            </a:r>
          </a:p>
          <a:p>
            <a:pPr marL="285750" indent="-285750">
              <a:buFont typeface="Arial" pitchFamily="34" charset="0"/>
              <a:buChar char="•"/>
            </a:pPr>
            <a:endParaRPr lang="en-US" dirty="0"/>
          </a:p>
          <a:p>
            <a:pPr marL="285750" indent="-285750">
              <a:buFont typeface="Arial" pitchFamily="34" charset="0"/>
              <a:buChar char="•"/>
            </a:pPr>
            <a:r>
              <a:rPr lang="en-US" b="1" i="1" dirty="0" smtClean="0"/>
              <a:t>anonymity</a:t>
            </a:r>
            <a:r>
              <a:rPr lang="en-US" dirty="0" smtClean="0"/>
              <a:t> </a:t>
            </a:r>
            <a:r>
              <a:rPr lang="en-US" i="1" dirty="0" smtClean="0"/>
              <a:t>–</a:t>
            </a:r>
            <a:r>
              <a:rPr lang="en-US" dirty="0" smtClean="0"/>
              <a:t> local </a:t>
            </a:r>
            <a:r>
              <a:rPr lang="en-US" dirty="0"/>
              <a:t>informants need not fear reprisal from </a:t>
            </a:r>
            <a:r>
              <a:rPr lang="en-US" dirty="0" smtClean="0"/>
              <a:t>perpetrators</a:t>
            </a:r>
          </a:p>
          <a:p>
            <a:pPr marL="285750" indent="-285750">
              <a:buFont typeface="Arial" pitchFamily="34" charset="0"/>
              <a:buChar char="•"/>
            </a:pPr>
            <a:endParaRPr lang="en-US" dirty="0"/>
          </a:p>
          <a:p>
            <a:pPr marL="285750" indent="-285750">
              <a:buFont typeface="Arial" pitchFamily="34" charset="0"/>
              <a:buChar char="•"/>
            </a:pPr>
            <a:r>
              <a:rPr lang="en-US" b="1" i="1" dirty="0" smtClean="0"/>
              <a:t>network structure</a:t>
            </a:r>
            <a:r>
              <a:rPr lang="en-US" i="1" dirty="0" smtClean="0"/>
              <a:t> – </a:t>
            </a:r>
            <a:r>
              <a:rPr lang="en-US" dirty="0" smtClean="0"/>
              <a:t>eliminates the hierarchical police/block captain/participant relationship</a:t>
            </a:r>
          </a:p>
          <a:p>
            <a:pPr marL="285750" indent="-285750">
              <a:buFont typeface="Arial" pitchFamily="34" charset="0"/>
              <a:buChar char="•"/>
            </a:pPr>
            <a:endParaRPr lang="en-US" dirty="0"/>
          </a:p>
          <a:p>
            <a:pPr marL="285750" indent="-285750">
              <a:buFont typeface="Arial" pitchFamily="34" charset="0"/>
              <a:buChar char="•"/>
            </a:pPr>
            <a:r>
              <a:rPr lang="en-US" b="1" i="1" dirty="0" smtClean="0"/>
              <a:t>space-time compression</a:t>
            </a:r>
            <a:r>
              <a:rPr lang="en-US" b="1" dirty="0" smtClean="0"/>
              <a:t> </a:t>
            </a:r>
            <a:r>
              <a:rPr lang="en-US" i="1" dirty="0" smtClean="0"/>
              <a:t>–</a:t>
            </a:r>
            <a:r>
              <a:rPr lang="en-US" dirty="0" smtClean="0"/>
              <a:t> of </a:t>
            </a:r>
            <a:r>
              <a:rPr lang="en-US" dirty="0"/>
              <a:t>paramount importance to crime prevention because information is often only actionable for a short window after it is </a:t>
            </a:r>
            <a:r>
              <a:rPr lang="en-US" dirty="0" smtClean="0"/>
              <a:t>acquired</a:t>
            </a:r>
            <a:endParaRPr lang="en-US" dirty="0"/>
          </a:p>
          <a:p>
            <a:pPr marL="285750" indent="-285750">
              <a:buFont typeface="Arial" pitchFamily="34" charset="0"/>
              <a:buChar char="•"/>
            </a:pPr>
            <a:endParaRPr lang="en-US" dirty="0"/>
          </a:p>
          <a:p>
            <a:pPr marL="285750" indent="-285750">
              <a:buFont typeface="Arial" pitchFamily="34" charset="0"/>
              <a:buChar char="•"/>
            </a:pPr>
            <a:r>
              <a:rPr lang="en-US" b="1" i="1" dirty="0" smtClean="0"/>
              <a:t>mediates interactions</a:t>
            </a:r>
            <a:r>
              <a:rPr lang="en-US" dirty="0" smtClean="0"/>
              <a:t> – useful in situations where communities lack the physical </a:t>
            </a:r>
            <a:r>
              <a:rPr lang="en-US" dirty="0"/>
              <a:t>proximity </a:t>
            </a:r>
            <a:r>
              <a:rPr lang="en-US" dirty="0" smtClean="0"/>
              <a:t>that conventionally </a:t>
            </a:r>
            <a:r>
              <a:rPr lang="en-US" i="1" dirty="0" smtClean="0"/>
              <a:t>facilitates the informal </a:t>
            </a:r>
            <a:r>
              <a:rPr lang="en-US" i="1" dirty="0"/>
              <a:t>interactions </a:t>
            </a:r>
            <a:r>
              <a:rPr lang="en-US" i="1" dirty="0" smtClean="0"/>
              <a:t>which </a:t>
            </a:r>
            <a:r>
              <a:rPr lang="en-US" i="1" dirty="0"/>
              <a:t>help to </a:t>
            </a:r>
            <a:r>
              <a:rPr lang="en-US" i="1" dirty="0" smtClean="0"/>
              <a:t>strengthen social bonds</a:t>
            </a:r>
          </a:p>
        </p:txBody>
      </p:sp>
    </p:spTree>
    <p:extLst>
      <p:ext uri="{BB962C8B-B14F-4D97-AF65-F5344CB8AC3E}">
        <p14:creationId xmlns:p14="http://schemas.microsoft.com/office/powerpoint/2010/main" val="1118294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Communities of Practice</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4247317"/>
          </a:xfrm>
          <a:prstGeom prst="rect">
            <a:avLst/>
          </a:prstGeom>
          <a:noFill/>
        </p:spPr>
        <p:txBody>
          <a:bodyPr wrap="square" rtlCol="0">
            <a:spAutoFit/>
          </a:bodyPr>
          <a:lstStyle/>
          <a:p>
            <a:r>
              <a:rPr lang="en-US" dirty="0" smtClean="0"/>
              <a:t>Communities </a:t>
            </a:r>
            <a:r>
              <a:rPr lang="en-US" dirty="0"/>
              <a:t>of practice seek to unite people in pursuit of a specific, common purpose, but assume that efforts to achieve this </a:t>
            </a:r>
            <a:r>
              <a:rPr lang="en-US" i="1" dirty="0"/>
              <a:t>purpose are augmented through the intensification of social bonds</a:t>
            </a:r>
            <a:r>
              <a:rPr lang="en-US" dirty="0"/>
              <a:t>.</a:t>
            </a:r>
            <a:endParaRPr lang="en-US" dirty="0" smtClean="0"/>
          </a:p>
          <a:p>
            <a:endParaRPr lang="en-US" dirty="0"/>
          </a:p>
          <a:p>
            <a:r>
              <a:rPr lang="en-US" dirty="0" smtClean="0"/>
              <a:t>Wenger </a:t>
            </a:r>
            <a:r>
              <a:rPr lang="en-US" dirty="0"/>
              <a:t>(1998) </a:t>
            </a:r>
            <a:r>
              <a:rPr lang="en-US" dirty="0" smtClean="0"/>
              <a:t>defines </a:t>
            </a:r>
            <a:r>
              <a:rPr lang="en-US" dirty="0"/>
              <a:t>communities of practice along three dimensions: </a:t>
            </a:r>
            <a:endParaRPr lang="en-US" dirty="0" smtClean="0"/>
          </a:p>
          <a:p>
            <a:endParaRPr lang="en-US" dirty="0"/>
          </a:p>
          <a:p>
            <a:pPr marL="285750" lvl="0" indent="-285750">
              <a:buFont typeface="Arial" pitchFamily="34" charset="0"/>
              <a:buChar char="•"/>
            </a:pPr>
            <a:r>
              <a:rPr lang="en-US" b="1" dirty="0"/>
              <a:t>What it is about</a:t>
            </a:r>
            <a:r>
              <a:rPr lang="en-US" dirty="0"/>
              <a:t>—its </a:t>
            </a:r>
            <a:r>
              <a:rPr lang="en-US" i="1" dirty="0"/>
              <a:t>joint enterprise </a:t>
            </a:r>
            <a:r>
              <a:rPr lang="en-US" dirty="0"/>
              <a:t>as understood and continually renegotiated by its members</a:t>
            </a:r>
          </a:p>
          <a:p>
            <a:r>
              <a:rPr lang="en-US" dirty="0"/>
              <a:t> </a:t>
            </a:r>
          </a:p>
          <a:p>
            <a:pPr marL="285750" lvl="0" indent="-285750">
              <a:buFont typeface="Arial" pitchFamily="34" charset="0"/>
              <a:buChar char="•"/>
            </a:pPr>
            <a:r>
              <a:rPr lang="en-US" b="1" dirty="0"/>
              <a:t>How it functions</a:t>
            </a:r>
            <a:r>
              <a:rPr lang="en-US" dirty="0"/>
              <a:t>—the relationships of </a:t>
            </a:r>
            <a:r>
              <a:rPr lang="en-US" i="1" dirty="0"/>
              <a:t>mutual engagement </a:t>
            </a:r>
            <a:r>
              <a:rPr lang="en-US" dirty="0"/>
              <a:t>that bind members together into a social entity</a:t>
            </a:r>
          </a:p>
          <a:p>
            <a:r>
              <a:rPr lang="en-US" dirty="0"/>
              <a:t> </a:t>
            </a:r>
          </a:p>
          <a:p>
            <a:pPr marL="285750" lvl="0" indent="-285750">
              <a:buFont typeface="Arial" pitchFamily="34" charset="0"/>
              <a:buChar char="•"/>
            </a:pPr>
            <a:r>
              <a:rPr lang="en-US" b="1" dirty="0"/>
              <a:t>What capability it has produced</a:t>
            </a:r>
            <a:r>
              <a:rPr lang="en-US" dirty="0"/>
              <a:t>—the </a:t>
            </a:r>
            <a:r>
              <a:rPr lang="en-US" i="1" dirty="0"/>
              <a:t>shared repertoire </a:t>
            </a:r>
            <a:r>
              <a:rPr lang="en-US" dirty="0"/>
              <a:t>of communal resources (routines, sensibilities, artifacts, vocabulary, styles, etc.) that members have developed over time</a:t>
            </a:r>
            <a:r>
              <a:rPr lang="en-US" dirty="0" smtClean="0"/>
              <a:t>.</a:t>
            </a:r>
          </a:p>
        </p:txBody>
      </p:sp>
    </p:spTree>
    <p:extLst>
      <p:ext uri="{BB962C8B-B14F-4D97-AF65-F5344CB8AC3E}">
        <p14:creationId xmlns:p14="http://schemas.microsoft.com/office/powerpoint/2010/main" val="78317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Developed vs. Developing Communities</a:t>
            </a:r>
            <a:endParaRPr lang="en-US"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524000"/>
            <a:ext cx="8458200" cy="3139321"/>
          </a:xfrm>
          <a:prstGeom prst="rect">
            <a:avLst/>
          </a:prstGeom>
          <a:noFill/>
        </p:spPr>
        <p:txBody>
          <a:bodyPr wrap="square" rtlCol="0">
            <a:spAutoFit/>
          </a:bodyPr>
          <a:lstStyle/>
          <a:p>
            <a:r>
              <a:rPr lang="en-US" dirty="0" smtClean="0"/>
              <a:t>different goals:</a:t>
            </a:r>
          </a:p>
          <a:p>
            <a:endParaRPr lang="en-US" i="1" dirty="0"/>
          </a:p>
          <a:p>
            <a:pPr marL="285750" indent="-285750">
              <a:buFont typeface="Arial" pitchFamily="34" charset="0"/>
              <a:buChar char="•"/>
            </a:pPr>
            <a:r>
              <a:rPr lang="en-US" i="1" dirty="0" smtClean="0"/>
              <a:t>developed communities </a:t>
            </a:r>
            <a:r>
              <a:rPr lang="en-US" dirty="0" smtClean="0"/>
              <a:t>– primarily oriented toward building/maintaining/utilizing capacity through regular communication</a:t>
            </a:r>
          </a:p>
          <a:p>
            <a:endParaRPr lang="en-US" dirty="0"/>
          </a:p>
          <a:p>
            <a:pPr marL="285750" indent="-285750">
              <a:buFont typeface="Arial" pitchFamily="34" charset="0"/>
              <a:buChar char="•"/>
            </a:pPr>
            <a:r>
              <a:rPr lang="en-US" i="1" dirty="0" smtClean="0"/>
              <a:t>developing communities </a:t>
            </a:r>
            <a:r>
              <a:rPr lang="en-US" dirty="0" smtClean="0"/>
              <a:t>– primarily oriented toward growth of membership through sending invitations</a:t>
            </a:r>
          </a:p>
          <a:p>
            <a:pPr marL="285750" indent="-285750">
              <a:buFont typeface="Arial" pitchFamily="34" charset="0"/>
              <a:buChar char="•"/>
            </a:pPr>
            <a:endParaRPr lang="en-US" dirty="0" smtClean="0"/>
          </a:p>
          <a:p>
            <a:endParaRPr lang="en-US" dirty="0" smtClean="0"/>
          </a:p>
          <a:p>
            <a:r>
              <a:rPr lang="en-US" dirty="0" smtClean="0"/>
              <a:t>… the health metric should account for these differences</a:t>
            </a:r>
            <a:endParaRPr lang="en-US" dirty="0"/>
          </a:p>
          <a:p>
            <a:r>
              <a:rPr lang="en-US" dirty="0" smtClean="0"/>
              <a:t> </a:t>
            </a:r>
          </a:p>
        </p:txBody>
      </p:sp>
    </p:spTree>
    <p:extLst>
      <p:ext uri="{BB962C8B-B14F-4D97-AF65-F5344CB8AC3E}">
        <p14:creationId xmlns:p14="http://schemas.microsoft.com/office/powerpoint/2010/main" val="34359574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810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Defining Health</a:t>
            </a:r>
            <a:endParaRPr lang="en-US"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1569660"/>
          </a:xfrm>
          <a:prstGeom prst="rect">
            <a:avLst/>
          </a:prstGeom>
          <a:noFill/>
        </p:spPr>
        <p:txBody>
          <a:bodyPr wrap="square" rtlCol="0">
            <a:spAutoFit/>
          </a:bodyPr>
          <a:lstStyle/>
          <a:p>
            <a:r>
              <a:rPr lang="en-US" sz="2400" b="1" dirty="0" smtClean="0"/>
              <a:t>Health </a:t>
            </a:r>
            <a:r>
              <a:rPr lang="en-US" sz="2400" dirty="0" smtClean="0"/>
              <a:t>is </a:t>
            </a:r>
            <a:r>
              <a:rPr lang="en-US" sz="2400" i="1" dirty="0"/>
              <a:t>communications activity that is appropriate, both in kind and degree, to the needs of a community in its particular stage of development</a:t>
            </a:r>
            <a:r>
              <a:rPr lang="en-US" sz="2400" dirty="0" smtClean="0"/>
              <a:t>.</a:t>
            </a:r>
          </a:p>
          <a:p>
            <a:r>
              <a:rPr lang="en-US" sz="2400" dirty="0" smtClean="0"/>
              <a:t> </a:t>
            </a:r>
          </a:p>
        </p:txBody>
      </p:sp>
    </p:spTree>
    <p:extLst>
      <p:ext uri="{BB962C8B-B14F-4D97-AF65-F5344CB8AC3E}">
        <p14:creationId xmlns:p14="http://schemas.microsoft.com/office/powerpoint/2010/main" val="908472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Activity Measures</a:t>
            </a:r>
            <a:endParaRPr lang="en-US"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2585323"/>
          </a:xfrm>
          <a:prstGeom prst="rect">
            <a:avLst/>
          </a:prstGeom>
          <a:noFill/>
        </p:spPr>
        <p:txBody>
          <a:bodyPr wrap="square" rtlCol="0">
            <a:spAutoFit/>
          </a:bodyPr>
          <a:lstStyle/>
          <a:p>
            <a:pPr marL="285750" indent="-285750">
              <a:buFont typeface="Arial" pitchFamily="34" charset="0"/>
              <a:buChar char="•"/>
            </a:pPr>
            <a:r>
              <a:rPr lang="en-US" dirty="0" smtClean="0"/>
              <a:t>reports (describing and geo-tagging a specific crime incidence)</a:t>
            </a:r>
          </a:p>
          <a:p>
            <a:pPr marL="285750" indent="-285750">
              <a:buFont typeface="Arial" pitchFamily="34" charset="0"/>
              <a:buChar char="•"/>
            </a:pPr>
            <a:endParaRPr lang="en-US" dirty="0" smtClean="0"/>
          </a:p>
          <a:p>
            <a:pPr marL="285750" indent="-285750">
              <a:buFont typeface="Arial" pitchFamily="34" charset="0"/>
              <a:buChar char="•"/>
            </a:pPr>
            <a:r>
              <a:rPr lang="en-US" dirty="0" smtClean="0"/>
              <a:t>posts </a:t>
            </a:r>
            <a:r>
              <a:rPr lang="en-US" dirty="0"/>
              <a:t>(used to discuss issues of general concern to the </a:t>
            </a:r>
            <a:r>
              <a:rPr lang="en-US" dirty="0" smtClean="0"/>
              <a:t>community)</a:t>
            </a:r>
          </a:p>
          <a:p>
            <a:pPr marL="285750" indent="-285750">
              <a:buFont typeface="Arial" pitchFamily="34" charset="0"/>
              <a:buChar char="•"/>
            </a:pPr>
            <a:endParaRPr lang="en-US" dirty="0" smtClean="0"/>
          </a:p>
          <a:p>
            <a:pPr marL="285750" indent="-285750">
              <a:buFont typeface="Arial" pitchFamily="34" charset="0"/>
              <a:buChar char="•"/>
            </a:pPr>
            <a:r>
              <a:rPr lang="en-US" dirty="0" smtClean="0"/>
              <a:t>replies </a:t>
            </a:r>
            <a:r>
              <a:rPr lang="en-US" dirty="0"/>
              <a:t>(which can be made to posts, but not </a:t>
            </a:r>
            <a:r>
              <a:rPr lang="en-US" dirty="0" smtClean="0"/>
              <a:t>reports)</a:t>
            </a:r>
          </a:p>
          <a:p>
            <a:pPr marL="285750" indent="-285750">
              <a:buFont typeface="Arial" pitchFamily="34" charset="0"/>
              <a:buChar char="•"/>
            </a:pPr>
            <a:endParaRPr lang="en-US" dirty="0"/>
          </a:p>
          <a:p>
            <a:pPr marL="285750" indent="-285750">
              <a:buFont typeface="Arial" pitchFamily="34" charset="0"/>
              <a:buChar char="•"/>
            </a:pPr>
            <a:r>
              <a:rPr lang="en-US" dirty="0" smtClean="0"/>
              <a:t>invitation </a:t>
            </a:r>
            <a:r>
              <a:rPr lang="en-US" dirty="0"/>
              <a:t>emails </a:t>
            </a:r>
            <a:r>
              <a:rPr lang="en-US" dirty="0" smtClean="0"/>
              <a:t>sent (generated </a:t>
            </a:r>
            <a:r>
              <a:rPr lang="en-US" dirty="0"/>
              <a:t>through the site to recruit new members</a:t>
            </a:r>
            <a:r>
              <a:rPr lang="en-US" dirty="0" smtClean="0"/>
              <a:t>)</a:t>
            </a:r>
          </a:p>
          <a:p>
            <a:pPr marL="285750" indent="-285750">
              <a:buFont typeface="Arial" pitchFamily="34" charset="0"/>
              <a:buChar char="•"/>
            </a:pPr>
            <a:endParaRPr lang="en-US" dirty="0" smtClean="0"/>
          </a:p>
          <a:p>
            <a:pPr marL="285750" indent="-285750">
              <a:buFont typeface="Arial" pitchFamily="34" charset="0"/>
              <a:buChar char="•"/>
            </a:pPr>
            <a:r>
              <a:rPr lang="en-US" dirty="0" smtClean="0"/>
              <a:t>invitation acceptances</a:t>
            </a:r>
          </a:p>
        </p:txBody>
      </p:sp>
    </p:spTree>
    <p:extLst>
      <p:ext uri="{BB962C8B-B14F-4D97-AF65-F5344CB8AC3E}">
        <p14:creationId xmlns:p14="http://schemas.microsoft.com/office/powerpoint/2010/main" val="2360078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066800"/>
            <a:ext cx="7848600" cy="4267200"/>
          </a:xfrm>
        </p:spPr>
        <p:txBody>
          <a:bodyPr>
            <a:noAutofit/>
          </a:bodyPr>
          <a:lstStyle/>
          <a:p>
            <a:r>
              <a:rPr lang="en-US" sz="5400" b="1" dirty="0" smtClean="0"/>
              <a:t/>
            </a:r>
            <a:br>
              <a:rPr lang="en-US" sz="5400" b="1" dirty="0" smtClean="0"/>
            </a:br>
            <a:r>
              <a:rPr lang="en-US" sz="5400" b="1" dirty="0" smtClean="0"/>
              <a:t/>
            </a:r>
            <a:br>
              <a:rPr lang="en-US" sz="5400" b="1" dirty="0" smtClean="0"/>
            </a:br>
            <a:r>
              <a:rPr lang="en-US" sz="5400" b="1" dirty="0" smtClean="0"/>
              <a:t>Nation </a:t>
            </a:r>
            <a:r>
              <a:rPr lang="en-US" sz="5400" b="1" dirty="0"/>
              <a:t>of Neighbors</a:t>
            </a:r>
            <a:r>
              <a:rPr lang="en-US" sz="5400" b="1" dirty="0" smtClean="0"/>
              <a:t>:</a:t>
            </a:r>
            <a:br>
              <a:rPr lang="en-US" sz="5400" b="1" dirty="0" smtClean="0"/>
            </a:br>
            <a:r>
              <a:rPr lang="en-US" sz="5400" b="1" dirty="0"/>
              <a:t/>
            </a:r>
            <a:br>
              <a:rPr lang="en-US" sz="5400" b="1" dirty="0"/>
            </a:br>
            <a:r>
              <a:rPr lang="en-US" sz="5400" b="1" dirty="0" smtClean="0"/>
              <a:t>Background </a:t>
            </a:r>
            <a:br>
              <a:rPr lang="en-US" sz="5400" b="1" dirty="0" smtClean="0"/>
            </a:br>
            <a:r>
              <a:rPr lang="en-US" sz="5400" b="1" dirty="0"/>
              <a:t/>
            </a:r>
            <a:br>
              <a:rPr lang="en-US" sz="5400" b="1" dirty="0"/>
            </a:br>
            <a:r>
              <a:rPr lang="en-US" sz="5400" b="1" dirty="0" smtClean="0"/>
              <a:t/>
            </a:r>
            <a:br>
              <a:rPr lang="en-US" sz="5400" b="1" dirty="0" smtClean="0"/>
            </a:br>
            <a:endParaRPr lang="en-US" sz="5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Tree>
    <p:extLst>
      <p:ext uri="{BB962C8B-B14F-4D97-AF65-F5344CB8AC3E}">
        <p14:creationId xmlns:p14="http://schemas.microsoft.com/office/powerpoint/2010/main" val="3448902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Activity Measures (cont.)</a:t>
            </a:r>
            <a:endParaRPr lang="en-US"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2031325"/>
          </a:xfrm>
          <a:prstGeom prst="rect">
            <a:avLst/>
          </a:prstGeom>
          <a:noFill/>
        </p:spPr>
        <p:txBody>
          <a:bodyPr wrap="square" rtlCol="0">
            <a:spAutoFit/>
          </a:bodyPr>
          <a:lstStyle/>
          <a:p>
            <a:pPr marL="285750" indent="-285750">
              <a:buFont typeface="Arial" pitchFamily="34" charset="0"/>
              <a:buChar char="•"/>
            </a:pPr>
            <a:r>
              <a:rPr lang="en-US" dirty="0"/>
              <a:t>A</a:t>
            </a:r>
            <a:r>
              <a:rPr lang="en-US" baseline="-25000" dirty="0"/>
              <a:t>C</a:t>
            </a:r>
            <a:r>
              <a:rPr lang="en-US" dirty="0"/>
              <a:t> = Communication Activity = ∑ </a:t>
            </a:r>
            <a:r>
              <a:rPr lang="en-US" baseline="-25000" dirty="0"/>
              <a:t>(reports + posts + replies)</a:t>
            </a:r>
            <a:endParaRPr lang="en-US" dirty="0"/>
          </a:p>
          <a:p>
            <a:r>
              <a:rPr lang="en-US" dirty="0"/>
              <a:t> </a:t>
            </a:r>
          </a:p>
          <a:p>
            <a:r>
              <a:rPr lang="en-US" dirty="0"/>
              <a:t> </a:t>
            </a:r>
          </a:p>
          <a:p>
            <a:pPr marL="285750" indent="-285750">
              <a:buFont typeface="Arial" pitchFamily="34" charset="0"/>
              <a:buChar char="•"/>
            </a:pPr>
            <a:r>
              <a:rPr lang="en-US" dirty="0"/>
              <a:t>A</a:t>
            </a:r>
            <a:r>
              <a:rPr lang="en-US" baseline="-25000" dirty="0"/>
              <a:t>I</a:t>
            </a:r>
            <a:r>
              <a:rPr lang="en-US" dirty="0"/>
              <a:t> = Invitation Activity = ∑ </a:t>
            </a:r>
            <a:r>
              <a:rPr lang="en-US" baseline="-25000" dirty="0"/>
              <a:t>(invites sent + invites accepted)</a:t>
            </a:r>
            <a:endParaRPr lang="en-US" dirty="0"/>
          </a:p>
          <a:p>
            <a:r>
              <a:rPr lang="en-US" dirty="0"/>
              <a:t> </a:t>
            </a:r>
          </a:p>
          <a:p>
            <a:r>
              <a:rPr lang="en-US" dirty="0"/>
              <a:t> </a:t>
            </a:r>
          </a:p>
          <a:p>
            <a:pPr marL="285750" indent="-285750">
              <a:buFont typeface="Arial" pitchFamily="34" charset="0"/>
              <a:buChar char="•"/>
            </a:pPr>
            <a:r>
              <a:rPr lang="en-US" dirty="0"/>
              <a:t>∑ </a:t>
            </a:r>
            <a:r>
              <a:rPr lang="en-US" baseline="-25000" dirty="0"/>
              <a:t>(A)</a:t>
            </a:r>
            <a:r>
              <a:rPr lang="en-US" dirty="0"/>
              <a:t> = Total Activity = ∑ </a:t>
            </a:r>
            <a:r>
              <a:rPr lang="en-US" baseline="-25000" dirty="0"/>
              <a:t>(</a:t>
            </a:r>
            <a:r>
              <a:rPr lang="en-US" dirty="0"/>
              <a:t>A</a:t>
            </a:r>
            <a:r>
              <a:rPr lang="en-US" baseline="-25000" dirty="0"/>
              <a:t>C + </a:t>
            </a:r>
            <a:r>
              <a:rPr lang="en-US" dirty="0"/>
              <a:t>A</a:t>
            </a:r>
            <a:r>
              <a:rPr lang="en-US" baseline="-25000" dirty="0"/>
              <a:t>I)</a:t>
            </a:r>
            <a:endParaRPr lang="en-US" dirty="0"/>
          </a:p>
        </p:txBody>
      </p:sp>
    </p:spTree>
    <p:extLst>
      <p:ext uri="{BB962C8B-B14F-4D97-AF65-F5344CB8AC3E}">
        <p14:creationId xmlns:p14="http://schemas.microsoft.com/office/powerpoint/2010/main" val="374476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Normalized Activity Measures</a:t>
            </a:r>
            <a:endParaRPr lang="en-US"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2862322"/>
          </a:xfrm>
          <a:prstGeom prst="rect">
            <a:avLst/>
          </a:prstGeom>
          <a:noFill/>
        </p:spPr>
        <p:txBody>
          <a:bodyPr wrap="square" rtlCol="0">
            <a:spAutoFit/>
          </a:bodyPr>
          <a:lstStyle/>
          <a:p>
            <a:pPr marL="285750" indent="-285750">
              <a:buFont typeface="Arial" pitchFamily="34" charset="0"/>
              <a:buChar char="•"/>
            </a:pPr>
            <a:r>
              <a:rPr lang="en-US" dirty="0"/>
              <a:t>∑ </a:t>
            </a:r>
            <a:r>
              <a:rPr lang="en-US" baseline="-25000" dirty="0"/>
              <a:t>(UM) </a:t>
            </a:r>
            <a:r>
              <a:rPr lang="en-US" dirty="0"/>
              <a:t>= Total User-Months = ∑ </a:t>
            </a:r>
            <a:r>
              <a:rPr lang="en-US" baseline="-25000" dirty="0"/>
              <a:t>(months since each user registered)</a:t>
            </a:r>
            <a:endParaRPr lang="en-US" dirty="0"/>
          </a:p>
          <a:p>
            <a:r>
              <a:rPr lang="en-US" dirty="0"/>
              <a:t> </a:t>
            </a:r>
          </a:p>
          <a:p>
            <a:r>
              <a:rPr lang="en-US" dirty="0"/>
              <a:t> </a:t>
            </a:r>
          </a:p>
          <a:p>
            <a:pPr marL="285750" indent="-285750">
              <a:buFont typeface="Arial" pitchFamily="34" charset="0"/>
              <a:buChar char="•"/>
            </a:pPr>
            <a:r>
              <a:rPr lang="en-US" dirty="0"/>
              <a:t> </a:t>
            </a:r>
            <a:r>
              <a:rPr lang="en-US" dirty="0" smtClean="0"/>
              <a:t>M</a:t>
            </a:r>
            <a:r>
              <a:rPr lang="en-US" baseline="-25000" dirty="0" smtClean="0"/>
              <a:t>bar</a:t>
            </a:r>
            <a:r>
              <a:rPr lang="en-US" dirty="0" smtClean="0"/>
              <a:t> = </a:t>
            </a:r>
            <a:r>
              <a:rPr lang="en-US" dirty="0"/>
              <a:t>Mean Months Active Per User = ∑ </a:t>
            </a:r>
            <a:r>
              <a:rPr lang="en-US" baseline="-25000" dirty="0"/>
              <a:t>(UM) </a:t>
            </a:r>
            <a:r>
              <a:rPr lang="en-US" dirty="0"/>
              <a:t>/ ∑ </a:t>
            </a:r>
            <a:r>
              <a:rPr lang="en-US" baseline="-25000" dirty="0"/>
              <a:t>(U</a:t>
            </a:r>
            <a:r>
              <a:rPr lang="en-US" baseline="-25000" dirty="0" smtClean="0"/>
              <a:t>)</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dirty="0" smtClean="0"/>
              <a:t>I </a:t>
            </a:r>
            <a:r>
              <a:rPr lang="en-US" dirty="0"/>
              <a:t>= Interaction Intensity = ∑ </a:t>
            </a:r>
            <a:r>
              <a:rPr lang="en-US" baseline="-25000" dirty="0"/>
              <a:t>(A)</a:t>
            </a:r>
            <a:r>
              <a:rPr lang="en-US" dirty="0"/>
              <a:t> / ∑ </a:t>
            </a:r>
            <a:r>
              <a:rPr lang="en-US" baseline="-25000" dirty="0"/>
              <a:t>(UM</a:t>
            </a:r>
            <a:r>
              <a:rPr lang="en-US" baseline="-25000" dirty="0" smtClean="0"/>
              <a:t>)</a:t>
            </a:r>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a:t>I′ = Interaction Intensity = I / ∑ </a:t>
            </a:r>
            <a:r>
              <a:rPr lang="en-US" baseline="-25000" dirty="0"/>
              <a:t>(Square Miles</a:t>
            </a:r>
            <a:r>
              <a:rPr lang="en-US" baseline="-25000" dirty="0" smtClean="0"/>
              <a:t>)</a:t>
            </a:r>
            <a:endParaRPr lang="en-US" dirty="0"/>
          </a:p>
        </p:txBody>
      </p:sp>
    </p:spTree>
    <p:extLst>
      <p:ext uri="{BB962C8B-B14F-4D97-AF65-F5344CB8AC3E}">
        <p14:creationId xmlns:p14="http://schemas.microsoft.com/office/powerpoint/2010/main" val="734120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Equity</a:t>
            </a:r>
            <a:endParaRPr lang="en-US"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2585323"/>
          </a:xfrm>
          <a:prstGeom prst="rect">
            <a:avLst/>
          </a:prstGeom>
          <a:noFill/>
        </p:spPr>
        <p:txBody>
          <a:bodyPr wrap="square" rtlCol="0">
            <a:spAutoFit/>
          </a:bodyPr>
          <a:lstStyle/>
          <a:p>
            <a:r>
              <a:rPr lang="en-US" dirty="0"/>
              <a:t>Equity can be measured as a function of reciprocity of communication across ties</a:t>
            </a:r>
            <a:r>
              <a:rPr lang="en-US" dirty="0" smtClean="0"/>
              <a:t>.</a:t>
            </a:r>
          </a:p>
          <a:p>
            <a:endParaRPr lang="en-US" dirty="0" smtClean="0"/>
          </a:p>
          <a:p>
            <a:r>
              <a:rPr lang="en-US" dirty="0" smtClean="0"/>
              <a:t>Because most communication are broadcast because user tend to make new posts rather than reply, we cannot use average </a:t>
            </a:r>
            <a:r>
              <a:rPr lang="en-US" dirty="0"/>
              <a:t>number of two-way ties between users. </a:t>
            </a:r>
            <a:endParaRPr lang="en-US" dirty="0" smtClean="0"/>
          </a:p>
          <a:p>
            <a:endParaRPr lang="en-US" dirty="0"/>
          </a:p>
          <a:p>
            <a:r>
              <a:rPr lang="en-US" dirty="0" smtClean="0"/>
              <a:t>Instead </a:t>
            </a:r>
            <a:r>
              <a:rPr lang="en-US" dirty="0"/>
              <a:t>we propose to look at the </a:t>
            </a:r>
            <a:r>
              <a:rPr lang="en-US" i="1" dirty="0"/>
              <a:t>variance in activity per month per user</a:t>
            </a:r>
            <a:r>
              <a:rPr lang="en-US" dirty="0"/>
              <a:t>.</a:t>
            </a:r>
          </a:p>
          <a:p>
            <a:endParaRPr lang="en-US" dirty="0" smtClean="0"/>
          </a:p>
          <a:p>
            <a:pPr marL="285750" indent="-285750">
              <a:buFont typeface="Arial" pitchFamily="34" charset="0"/>
              <a:buChar char="•"/>
            </a:pPr>
            <a:endParaRPr lang="en-US" dirty="0" smtClean="0"/>
          </a:p>
          <a:p>
            <a:pPr marL="285750" indent="-285750">
              <a:buFont typeface="Arial" pitchFamily="34" charset="0"/>
              <a:buChar char="•"/>
            </a:pPr>
            <a:r>
              <a:rPr lang="en-US" dirty="0" smtClean="0"/>
              <a:t>E </a:t>
            </a:r>
            <a:r>
              <a:rPr lang="en-US" dirty="0"/>
              <a:t>= Equity = </a:t>
            </a:r>
            <a:r>
              <a:rPr lang="en-US" i="1" dirty="0"/>
              <a:t>s</a:t>
            </a:r>
            <a:r>
              <a:rPr lang="en-US" baseline="-25000" dirty="0"/>
              <a:t>(</a:t>
            </a:r>
            <a:r>
              <a:rPr lang="en-US" dirty="0"/>
              <a:t>A</a:t>
            </a:r>
            <a:r>
              <a:rPr lang="en-US" baseline="-25000" dirty="0"/>
              <a:t>C)</a:t>
            </a:r>
            <a:r>
              <a:rPr lang="en-US" baseline="30000" dirty="0"/>
              <a:t>2</a:t>
            </a:r>
            <a:endParaRPr lang="en-US" dirty="0"/>
          </a:p>
        </p:txBody>
      </p:sp>
    </p:spTree>
    <p:extLst>
      <p:ext uri="{BB962C8B-B14F-4D97-AF65-F5344CB8AC3E}">
        <p14:creationId xmlns:p14="http://schemas.microsoft.com/office/powerpoint/2010/main" val="2235331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Future Work</a:t>
            </a:r>
            <a:endParaRPr lang="en-US"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4247317"/>
          </a:xfrm>
          <a:prstGeom prst="rect">
            <a:avLst/>
          </a:prstGeom>
          <a:noFill/>
        </p:spPr>
        <p:txBody>
          <a:bodyPr wrap="square" rtlCol="0">
            <a:spAutoFit/>
          </a:bodyPr>
          <a:lstStyle/>
          <a:p>
            <a:r>
              <a:rPr lang="en-US" dirty="0" smtClean="0"/>
              <a:t>This </a:t>
            </a:r>
            <a:r>
              <a:rPr lang="en-US" dirty="0"/>
              <a:t>theoretical work provides the foundation for future inferential analysis that will, ultimately, aim to provide community administrators with insights into the factors which promote healthy </a:t>
            </a:r>
            <a:r>
              <a:rPr lang="en-US" dirty="0" smtClean="0"/>
              <a:t>communities.</a:t>
            </a:r>
          </a:p>
          <a:p>
            <a:endParaRPr lang="en-US" dirty="0"/>
          </a:p>
          <a:p>
            <a:r>
              <a:rPr lang="en-US" dirty="0" smtClean="0"/>
              <a:t>For </a:t>
            </a:r>
            <a:r>
              <a:rPr lang="en-US" dirty="0"/>
              <a:t>example, future research will attempt to determine whether the  following contribute (either positively or negatively) to the health of online crime-prevention </a:t>
            </a:r>
            <a:r>
              <a:rPr lang="en-US" dirty="0" smtClean="0"/>
              <a:t>communities:</a:t>
            </a:r>
            <a:endParaRPr lang="en-US" dirty="0"/>
          </a:p>
          <a:p>
            <a:endParaRPr lang="en-US" dirty="0" smtClean="0"/>
          </a:p>
          <a:p>
            <a:pPr marL="285750" indent="-285750">
              <a:buFont typeface="Arial" pitchFamily="34" charset="0"/>
              <a:buChar char="•"/>
            </a:pPr>
            <a:r>
              <a:rPr lang="en-US" dirty="0" smtClean="0"/>
              <a:t>law </a:t>
            </a:r>
            <a:r>
              <a:rPr lang="en-US" dirty="0"/>
              <a:t>enforcement </a:t>
            </a:r>
            <a:r>
              <a:rPr lang="en-US" dirty="0" smtClean="0"/>
              <a:t>involvement</a:t>
            </a:r>
          </a:p>
          <a:p>
            <a:pPr marL="285750" indent="-285750">
              <a:buFont typeface="Arial" pitchFamily="34" charset="0"/>
              <a:buChar char="•"/>
            </a:pPr>
            <a:endParaRPr lang="en-US" dirty="0" smtClean="0"/>
          </a:p>
          <a:p>
            <a:pPr marL="285750" indent="-285750">
              <a:buFont typeface="Arial" pitchFamily="34" charset="0"/>
              <a:buChar char="•"/>
            </a:pPr>
            <a:r>
              <a:rPr lang="en-US" dirty="0" smtClean="0"/>
              <a:t>perceptions </a:t>
            </a:r>
            <a:r>
              <a:rPr lang="en-US" dirty="0"/>
              <a:t>of community </a:t>
            </a:r>
            <a:r>
              <a:rPr lang="en-US" dirty="0" smtClean="0"/>
              <a:t>safety</a:t>
            </a:r>
          </a:p>
          <a:p>
            <a:pPr marL="285750" indent="-285750">
              <a:buFont typeface="Arial" pitchFamily="34" charset="0"/>
              <a:buChar char="•"/>
            </a:pPr>
            <a:endParaRPr lang="en-US" dirty="0" smtClean="0"/>
          </a:p>
          <a:p>
            <a:pPr marL="285750" indent="-285750">
              <a:buFont typeface="Arial" pitchFamily="34" charset="0"/>
              <a:buChar char="•"/>
            </a:pPr>
            <a:r>
              <a:rPr lang="en-US" dirty="0" smtClean="0"/>
              <a:t>impressions </a:t>
            </a:r>
            <a:r>
              <a:rPr lang="en-US" dirty="0"/>
              <a:t>of community </a:t>
            </a:r>
            <a:r>
              <a:rPr lang="en-US" dirty="0" smtClean="0"/>
              <a:t>efficacy</a:t>
            </a:r>
          </a:p>
          <a:p>
            <a:pPr marL="285750" indent="-285750">
              <a:buFont typeface="Arial" pitchFamily="34" charset="0"/>
              <a:buChar char="•"/>
            </a:pPr>
            <a:endParaRPr lang="en-US" dirty="0" smtClean="0"/>
          </a:p>
          <a:p>
            <a:pPr marL="285750" indent="-285750">
              <a:buFont typeface="Arial" pitchFamily="34" charset="0"/>
              <a:buChar char="•"/>
            </a:pPr>
            <a:r>
              <a:rPr lang="en-US" dirty="0" smtClean="0"/>
              <a:t>technological </a:t>
            </a:r>
            <a:r>
              <a:rPr lang="en-US" dirty="0"/>
              <a:t>literacy </a:t>
            </a:r>
            <a:endParaRPr lang="en-US" dirty="0" smtClean="0"/>
          </a:p>
        </p:txBody>
      </p:sp>
    </p:spTree>
    <p:extLst>
      <p:ext uri="{BB962C8B-B14F-4D97-AF65-F5344CB8AC3E}">
        <p14:creationId xmlns:p14="http://schemas.microsoft.com/office/powerpoint/2010/main" val="1812956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Take Away</a:t>
            </a:r>
            <a:endParaRPr lang="en-US"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579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3416320"/>
          </a:xfrm>
          <a:prstGeom prst="rect">
            <a:avLst/>
          </a:prstGeom>
          <a:noFill/>
        </p:spPr>
        <p:txBody>
          <a:bodyPr wrap="square" rtlCol="0">
            <a:spAutoFit/>
          </a:bodyPr>
          <a:lstStyle/>
          <a:p>
            <a:pPr marL="285750" indent="-285750">
              <a:buFont typeface="Arial" pitchFamily="34" charset="0"/>
              <a:buChar char="•"/>
            </a:pPr>
            <a:r>
              <a:rPr lang="en-US" dirty="0" smtClean="0"/>
              <a:t>Social media → new opportunities for community crime prevention</a:t>
            </a:r>
          </a:p>
          <a:p>
            <a:pPr marL="285750" indent="-285750">
              <a:buFont typeface="Arial" pitchFamily="34" charset="0"/>
              <a:buChar char="•"/>
            </a:pPr>
            <a:endParaRPr lang="en-US" dirty="0" smtClean="0"/>
          </a:p>
          <a:p>
            <a:pPr marL="285750" indent="-285750">
              <a:buFont typeface="Arial" pitchFamily="34" charset="0"/>
              <a:buChar char="•"/>
            </a:pPr>
            <a:r>
              <a:rPr lang="en-US" dirty="0" smtClean="0"/>
              <a:t>Nation of Neighbors = ½ neighborhood crime watch, ½ community of practice</a:t>
            </a:r>
          </a:p>
          <a:p>
            <a:pPr marL="285750" indent="-285750">
              <a:buFont typeface="Arial" pitchFamily="34" charset="0"/>
              <a:buChar char="•"/>
            </a:pPr>
            <a:endParaRPr lang="en-US" dirty="0" smtClean="0"/>
          </a:p>
          <a:p>
            <a:pPr marL="285750" indent="-285750">
              <a:buFont typeface="Arial" pitchFamily="34" charset="0"/>
              <a:buChar char="•"/>
            </a:pPr>
            <a:r>
              <a:rPr lang="en-US" dirty="0" smtClean="0"/>
              <a:t>Evaluating success requires:</a:t>
            </a:r>
          </a:p>
          <a:p>
            <a:pPr marL="285750" indent="-285750">
              <a:buFont typeface="Arial" pitchFamily="34" charset="0"/>
              <a:buChar char="•"/>
            </a:pPr>
            <a:endParaRPr lang="en-US" dirty="0"/>
          </a:p>
          <a:p>
            <a:pPr marL="1200150" lvl="2" indent="-285750">
              <a:buFont typeface="Courier New" pitchFamily="49" charset="0"/>
              <a:buChar char="o"/>
            </a:pPr>
            <a:r>
              <a:rPr lang="en-US" dirty="0" smtClean="0"/>
              <a:t>new measures</a:t>
            </a:r>
          </a:p>
          <a:p>
            <a:pPr marL="1200150" lvl="2" indent="-285750">
              <a:buFont typeface="Courier New" pitchFamily="49" charset="0"/>
              <a:buChar char="o"/>
            </a:pPr>
            <a:endParaRPr lang="en-US" dirty="0" smtClean="0"/>
          </a:p>
          <a:p>
            <a:pPr marL="1200150" lvl="2" indent="-285750">
              <a:buFont typeface="Courier New" pitchFamily="49" charset="0"/>
              <a:buChar char="o"/>
            </a:pPr>
            <a:r>
              <a:rPr lang="en-US" dirty="0" smtClean="0"/>
              <a:t>new tools</a:t>
            </a:r>
          </a:p>
          <a:p>
            <a:pPr marL="285750" indent="-285750">
              <a:buFont typeface="Arial" pitchFamily="34" charset="0"/>
              <a:buChar char="•"/>
            </a:pPr>
            <a:endParaRPr lang="en-US" dirty="0" smtClean="0"/>
          </a:p>
          <a:p>
            <a:pPr marL="285750" indent="-285750">
              <a:buFont typeface="Arial" pitchFamily="34" charset="0"/>
              <a:buChar char="•"/>
            </a:pPr>
            <a:r>
              <a:rPr lang="en-US" dirty="0" smtClean="0"/>
              <a:t>Through this work, we expect to learn more about important factors influencing the development of healthy </a:t>
            </a:r>
            <a:r>
              <a:rPr lang="en-US" smtClean="0"/>
              <a:t>online communities.</a:t>
            </a:r>
            <a:endParaRPr lang="en-US" dirty="0"/>
          </a:p>
        </p:txBody>
      </p:sp>
    </p:spTree>
    <p:extLst>
      <p:ext uri="{BB962C8B-B14F-4D97-AF65-F5344CB8AC3E}">
        <p14:creationId xmlns:p14="http://schemas.microsoft.com/office/powerpoint/2010/main" val="2706665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85800"/>
            <a:ext cx="7848600" cy="2438400"/>
          </a:xfrm>
        </p:spPr>
        <p:txBody>
          <a:bodyPr>
            <a:noAutofit/>
          </a:bodyPr>
          <a:lstStyle/>
          <a:p>
            <a:r>
              <a:rPr lang="en-US" b="1" dirty="0" smtClean="0"/>
              <a:t>PJ Rey </a:t>
            </a:r>
            <a:br>
              <a:rPr lang="en-US" b="1" dirty="0" smtClean="0"/>
            </a:br>
            <a:r>
              <a:rPr lang="en-US" sz="3600" b="1" dirty="0" smtClean="0"/>
              <a:t/>
            </a:r>
            <a:br>
              <a:rPr lang="en-US" sz="3600" b="1" dirty="0" smtClean="0"/>
            </a:br>
            <a:r>
              <a:rPr lang="en-US" sz="3600" b="1" dirty="0" smtClean="0"/>
              <a:t>pjrey.socy@gmail.com</a:t>
            </a:r>
            <a:endParaRPr lang="en-US" sz="3600"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6" name="Picture 5" descr="HCIL_logo_small_no border.gif"/>
          <p:cNvPicPr>
            <a:picLocks noChangeAspect="1"/>
          </p:cNvPicPr>
          <p:nvPr/>
        </p:nvPicPr>
        <p:blipFill>
          <a:blip r:embed="rId5" cstate="print"/>
          <a:stretch>
            <a:fillRect/>
          </a:stretch>
        </p:blipFill>
        <p:spPr>
          <a:xfrm>
            <a:off x="7696200" y="4953000"/>
            <a:ext cx="1072793" cy="1066800"/>
          </a:xfrm>
          <a:prstGeom prst="rect">
            <a:avLst/>
          </a:prstGeom>
        </p:spPr>
      </p:pic>
      <p:sp>
        <p:nvSpPr>
          <p:cNvPr id="3" name="TextBox 2"/>
          <p:cNvSpPr txBox="1"/>
          <p:nvPr/>
        </p:nvSpPr>
        <p:spPr>
          <a:xfrm>
            <a:off x="3962400" y="3581400"/>
            <a:ext cx="4191000" cy="1938992"/>
          </a:xfrm>
          <a:prstGeom prst="rect">
            <a:avLst/>
          </a:prstGeom>
          <a:noFill/>
        </p:spPr>
        <p:txBody>
          <a:bodyPr wrap="square" rtlCol="0">
            <a:spAutoFit/>
          </a:bodyPr>
          <a:lstStyle/>
          <a:p>
            <a:r>
              <a:rPr lang="en-US" sz="2000" dirty="0" smtClean="0"/>
              <a:t>This material is based upon work supported in part by the </a:t>
            </a:r>
          </a:p>
          <a:p>
            <a:endParaRPr lang="en-US" sz="2000" dirty="0"/>
          </a:p>
          <a:p>
            <a:r>
              <a:rPr lang="en-US" sz="2000" b="1" dirty="0" smtClean="0"/>
              <a:t>National </a:t>
            </a:r>
            <a:r>
              <a:rPr lang="en-US" sz="2000" b="1" dirty="0"/>
              <a:t>Science </a:t>
            </a:r>
            <a:r>
              <a:rPr lang="en-US" sz="2000" b="1" dirty="0" smtClean="0"/>
              <a:t>Foundation</a:t>
            </a:r>
          </a:p>
          <a:p>
            <a:endParaRPr lang="en-US" sz="2000" dirty="0"/>
          </a:p>
          <a:p>
            <a:r>
              <a:rPr lang="en-US" sz="2000" dirty="0" smtClean="0"/>
              <a:t>Grant </a:t>
            </a:r>
            <a:r>
              <a:rPr lang="en-US" sz="2000" dirty="0"/>
              <a:t># IIS - </a:t>
            </a:r>
            <a:r>
              <a:rPr lang="en-US" sz="2000" dirty="0" smtClean="0"/>
              <a:t>0968521</a:t>
            </a:r>
            <a:endParaRPr lang="en-US" sz="2000" dirty="0"/>
          </a:p>
        </p:txBody>
      </p:sp>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577" y="3571875"/>
            <a:ext cx="2172023"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54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PJ\Pictures\NoN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04800"/>
            <a:ext cx="7839075"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152400"/>
            <a:ext cx="7848600" cy="990600"/>
          </a:xfrm>
        </p:spPr>
        <p:txBody>
          <a:bodyPr>
            <a:noAutofit/>
          </a:bodyPr>
          <a:lstStyle/>
          <a:p>
            <a:r>
              <a:rPr lang="en-US" b="1" dirty="0" smtClean="0"/>
              <a:t>Nation of Neighbors</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sp>
        <p:nvSpPr>
          <p:cNvPr id="3" name="TextBox 2"/>
          <p:cNvSpPr txBox="1"/>
          <p:nvPr/>
        </p:nvSpPr>
        <p:spPr>
          <a:xfrm>
            <a:off x="381000" y="1295400"/>
            <a:ext cx="8458200" cy="3139321"/>
          </a:xfrm>
          <a:prstGeom prst="rect">
            <a:avLst/>
          </a:prstGeom>
          <a:noFill/>
        </p:spPr>
        <p:txBody>
          <a:bodyPr wrap="square" rtlCol="0">
            <a:spAutoFit/>
          </a:bodyPr>
          <a:lstStyle/>
          <a:p>
            <a:pPr marL="285750" indent="-285750">
              <a:buFont typeface="Arial" pitchFamily="34" charset="0"/>
              <a:buChar char="•"/>
            </a:pPr>
            <a:r>
              <a:rPr lang="en-US" dirty="0" smtClean="0"/>
              <a:t>local site launched, initially, in 2005 as “Watch </a:t>
            </a:r>
            <a:r>
              <a:rPr lang="en-US" dirty="0"/>
              <a:t>Jefferson </a:t>
            </a:r>
            <a:r>
              <a:rPr lang="en-US" dirty="0" smtClean="0"/>
              <a:t>County”</a:t>
            </a:r>
          </a:p>
          <a:p>
            <a:endParaRPr lang="en-US" dirty="0" smtClean="0"/>
          </a:p>
          <a:p>
            <a:pPr marL="285750" indent="-285750">
              <a:buFont typeface="Arial" pitchFamily="34" charset="0"/>
              <a:buChar char="•"/>
            </a:pPr>
            <a:r>
              <a:rPr lang="en-US" dirty="0" smtClean="0"/>
              <a:t>platform re-launched, nationally, in 2009, under current name</a:t>
            </a:r>
          </a:p>
          <a:p>
            <a:pPr marL="285750" indent="-285750">
              <a:buFont typeface="Arial" pitchFamily="34" charset="0"/>
              <a:buChar char="•"/>
            </a:pPr>
            <a:endParaRPr lang="en-US" dirty="0" smtClean="0"/>
          </a:p>
          <a:p>
            <a:pPr marL="285750" indent="-285750">
              <a:buFont typeface="Arial" pitchFamily="34" charset="0"/>
              <a:buChar char="•"/>
            </a:pPr>
            <a:r>
              <a:rPr lang="en-US" dirty="0" smtClean="0"/>
              <a:t>allows for anonymous crime reporting</a:t>
            </a:r>
          </a:p>
          <a:p>
            <a:pPr marL="285750" indent="-285750">
              <a:buFont typeface="Arial" pitchFamily="34" charset="0"/>
              <a:buChar char="•"/>
            </a:pPr>
            <a:endParaRPr lang="en-US" dirty="0"/>
          </a:p>
          <a:p>
            <a:pPr marL="285750" indent="-285750">
              <a:buFont typeface="Arial" pitchFamily="34" charset="0"/>
              <a:buChar char="•"/>
            </a:pPr>
            <a:r>
              <a:rPr lang="en-US" dirty="0" smtClean="0"/>
              <a:t>users can receive messages via real-time text or email, digest , or through the browser interface</a:t>
            </a:r>
          </a:p>
          <a:p>
            <a:pPr marL="285750" indent="-285750">
              <a:buFont typeface="Arial" pitchFamily="34" charset="0"/>
              <a:buChar char="•"/>
            </a:pPr>
            <a:endParaRPr lang="en-US" dirty="0" smtClean="0"/>
          </a:p>
          <a:p>
            <a:pPr marL="285750" indent="-285750">
              <a:buFont typeface="Arial" pitchFamily="34" charset="0"/>
              <a:buChar char="•"/>
            </a:pPr>
            <a:r>
              <a:rPr lang="en-US" dirty="0" smtClean="0"/>
              <a:t>users define the boundaries of their own communities using an app adapted from Google maps</a:t>
            </a:r>
            <a:endParaRPr lang="en-US" dirty="0"/>
          </a:p>
        </p:txBody>
      </p:sp>
    </p:spTree>
    <p:extLst>
      <p:ext uri="{BB962C8B-B14F-4D97-AF65-F5344CB8AC3E}">
        <p14:creationId xmlns:p14="http://schemas.microsoft.com/office/powerpoint/2010/main" val="1531806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848600" cy="990600"/>
          </a:xfrm>
        </p:spPr>
        <p:txBody>
          <a:bodyPr>
            <a:noAutofit/>
          </a:bodyPr>
          <a:lstStyle/>
          <a:p>
            <a:r>
              <a:rPr lang="en-US" b="1" dirty="0" smtClean="0"/>
              <a:t>Nation of Neighbors</a:t>
            </a: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021" t="8556" r="10933" b="8457"/>
          <a:stretch/>
        </p:blipFill>
        <p:spPr bwMode="auto">
          <a:xfrm>
            <a:off x="408708" y="1057343"/>
            <a:ext cx="8278092" cy="488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968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848600" cy="990600"/>
          </a:xfrm>
        </p:spPr>
        <p:txBody>
          <a:bodyPr>
            <a:noAutofit/>
          </a:bodyPr>
          <a:lstStyle/>
          <a:p>
            <a:r>
              <a:rPr lang="en-US" b="1" dirty="0" smtClean="0"/>
              <a:t>Registering a Community</a:t>
            </a: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577" t="9011" r="10686" b="8687"/>
          <a:stretch/>
        </p:blipFill>
        <p:spPr bwMode="auto">
          <a:xfrm>
            <a:off x="441960" y="990600"/>
            <a:ext cx="832104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449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848600" cy="990600"/>
          </a:xfrm>
        </p:spPr>
        <p:txBody>
          <a:bodyPr>
            <a:noAutofit/>
          </a:bodyPr>
          <a:lstStyle/>
          <a:p>
            <a:r>
              <a:rPr lang="en-US" b="1" dirty="0" smtClean="0"/>
              <a:t>Filing Reports</a:t>
            </a: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78" t="8937" r="11522" b="8783"/>
          <a:stretch/>
        </p:blipFill>
        <p:spPr bwMode="auto">
          <a:xfrm>
            <a:off x="381000" y="990600"/>
            <a:ext cx="8458200" cy="507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050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848600" cy="990600"/>
          </a:xfrm>
        </p:spPr>
        <p:txBody>
          <a:bodyPr>
            <a:noAutofit/>
          </a:bodyPr>
          <a:lstStyle/>
          <a:p>
            <a:r>
              <a:rPr lang="en-US" b="1" dirty="0" smtClean="0"/>
              <a:t>Posting Comments</a:t>
            </a: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39" t="9018" r="11014" b="8891"/>
          <a:stretch/>
        </p:blipFill>
        <p:spPr bwMode="auto">
          <a:xfrm>
            <a:off x="457200" y="1083166"/>
            <a:ext cx="8229600" cy="486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740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848600" cy="990600"/>
          </a:xfrm>
        </p:spPr>
        <p:txBody>
          <a:bodyPr>
            <a:noAutofit/>
          </a:bodyPr>
          <a:lstStyle/>
          <a:p>
            <a:r>
              <a:rPr lang="en-US" b="1" dirty="0" smtClean="0"/>
              <a:t>Conversation Feed</a:t>
            </a:r>
            <a:endParaRPr lang="en-US"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096000"/>
            <a:ext cx="2000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6260068"/>
            <a:ext cx="1676400" cy="369332"/>
          </a:xfrm>
          <a:prstGeom prst="rect">
            <a:avLst/>
          </a:prstGeom>
          <a:noFill/>
        </p:spPr>
        <p:txBody>
          <a:bodyPr wrap="square" rtlCol="0">
            <a:spAutoFit/>
          </a:bodyPr>
          <a:lstStyle/>
          <a:p>
            <a:r>
              <a:rPr lang="en-US" dirty="0" smtClean="0"/>
              <a:t>PJ Rey (@</a:t>
            </a:r>
            <a:r>
              <a:rPr lang="en-US" dirty="0" err="1" smtClean="0"/>
              <a:t>pjrey</a:t>
            </a:r>
            <a:r>
              <a:rPr lang="en-US" dirty="0" smtClean="0"/>
              <a:t>)</a:t>
            </a:r>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426" t="8636" r="11492" b="8333"/>
          <a:stretch/>
        </p:blipFill>
        <p:spPr bwMode="auto">
          <a:xfrm>
            <a:off x="1219200" y="1043769"/>
            <a:ext cx="6705600" cy="480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653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1221</Words>
  <Application>Microsoft Office PowerPoint</Application>
  <PresentationFormat>On-screen Show (4:3)</PresentationFormat>
  <Paragraphs>226</Paragraphs>
  <Slides>35</Slides>
  <Notes>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Nation of Neighbors  PJ Rey   University of Maryland pjrey.socy@gmail.com </vt:lpstr>
      <vt:lpstr>Nation of Neighbors:    </vt:lpstr>
      <vt:lpstr>  Nation of Neighbors:  Background    </vt:lpstr>
      <vt:lpstr>Nation of Neighbors</vt:lpstr>
      <vt:lpstr>Nation of Neighbors</vt:lpstr>
      <vt:lpstr>Registering a Community</vt:lpstr>
      <vt:lpstr>Filing Reports</vt:lpstr>
      <vt:lpstr>Posting Comments</vt:lpstr>
      <vt:lpstr>Conversation Feed</vt:lpstr>
      <vt:lpstr>Nation of Neighbors:    </vt:lpstr>
      <vt:lpstr>  Nation of Neighbors:  User Motivations   </vt:lpstr>
      <vt:lpstr>Invitation Experiment</vt:lpstr>
      <vt:lpstr>Invitation Experiment</vt:lpstr>
      <vt:lpstr>Invitation Experiment</vt:lpstr>
      <vt:lpstr>Invitation Experiment</vt:lpstr>
      <vt:lpstr>Survey</vt:lpstr>
      <vt:lpstr>Survey</vt:lpstr>
      <vt:lpstr>Survey</vt:lpstr>
      <vt:lpstr>Survey</vt:lpstr>
      <vt:lpstr>Nation of Neighbors:   </vt:lpstr>
      <vt:lpstr>Nation of Neighbors:   Evaluating Success</vt:lpstr>
      <vt:lpstr>Neighborhood Crime Watch Programs</vt:lpstr>
      <vt:lpstr>Nation of Neighbors</vt:lpstr>
      <vt:lpstr>Nation of Neighbors</vt:lpstr>
      <vt:lpstr>Nation of Neighbors</vt:lpstr>
      <vt:lpstr>Communities of Practice</vt:lpstr>
      <vt:lpstr>Developed vs. Developing Communities</vt:lpstr>
      <vt:lpstr>Defining Health</vt:lpstr>
      <vt:lpstr>Activity Measures</vt:lpstr>
      <vt:lpstr>Activity Measures (cont.)</vt:lpstr>
      <vt:lpstr>Normalized Activity Measures</vt:lpstr>
      <vt:lpstr>Equity</vt:lpstr>
      <vt:lpstr>Future Work</vt:lpstr>
      <vt:lpstr>Take Away</vt:lpstr>
      <vt:lpstr>PJ Rey   pjrey.socy@gmail.com</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Success  for  Online Crime-Prevention Communities</dc:title>
  <dc:creator>PJ</dc:creator>
  <cp:lastModifiedBy>PJ</cp:lastModifiedBy>
  <cp:revision>50</cp:revision>
  <dcterms:created xsi:type="dcterms:W3CDTF">2011-05-13T18:12:26Z</dcterms:created>
  <dcterms:modified xsi:type="dcterms:W3CDTF">2011-05-25T13:28:07Z</dcterms:modified>
</cp:coreProperties>
</file>